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sldIdLst>
    <p:sldId id="256" r:id="rId2"/>
    <p:sldId id="257" r:id="rId3"/>
    <p:sldId id="258" r:id="rId4"/>
    <p:sldId id="259" r:id="rId5"/>
    <p:sldId id="261" r:id="rId6"/>
    <p:sldId id="264" r:id="rId7"/>
    <p:sldId id="320" r:id="rId8"/>
    <p:sldId id="263" r:id="rId9"/>
    <p:sldId id="265" r:id="rId10"/>
    <p:sldId id="266" r:id="rId11"/>
    <p:sldId id="267" r:id="rId12"/>
    <p:sldId id="268" r:id="rId13"/>
    <p:sldId id="269" r:id="rId14"/>
    <p:sldId id="270" r:id="rId15"/>
    <p:sldId id="284" r:id="rId16"/>
    <p:sldId id="286" r:id="rId17"/>
    <p:sldId id="289" r:id="rId18"/>
    <p:sldId id="290" r:id="rId19"/>
    <p:sldId id="291" r:id="rId20"/>
    <p:sldId id="29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F2F84-986F-4DE6-A33A-C3A719A9F9AD}" type="datetimeFigureOut">
              <a:rPr lang="en-US" smtClean="0"/>
              <a:t>9/25/2022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FB0336-94DA-4FD8-A284-1DC444BCAA00}" type="slidenum">
              <a:rPr lang="en-US" smtClean="0"/>
              <a:t>‹#›</a:t>
            </a:fld>
            <a:endParaRPr lang="en-US"/>
          </a:p>
        </p:txBody>
      </p:sp>
    </p:spTree>
    <p:extLst>
      <p:ext uri="{BB962C8B-B14F-4D97-AF65-F5344CB8AC3E}">
        <p14:creationId xmlns:p14="http://schemas.microsoft.com/office/powerpoint/2010/main" val="1512839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8FB0336-94DA-4FD8-A284-1DC444BCAA00}" type="slidenum">
              <a:rPr lang="en-US" smtClean="0"/>
              <a:t>8</a:t>
            </a:fld>
            <a:endParaRPr lang="en-US"/>
          </a:p>
        </p:txBody>
      </p:sp>
    </p:spTree>
    <p:extLst>
      <p:ext uri="{BB962C8B-B14F-4D97-AF65-F5344CB8AC3E}">
        <p14:creationId xmlns:p14="http://schemas.microsoft.com/office/powerpoint/2010/main" val="2154023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E411789B-D5B4-4CCB-A529-DE06272119FD}" type="datetimeFigureOut">
              <a:rPr lang="en-US" smtClean="0"/>
              <a:pPr/>
              <a:t>9/25/2022</a:t>
            </a:fld>
            <a:endParaRPr lang="en-US"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22F6BFED-8B82-45E3-8728-FAFD033AFBB3}" type="slidenum">
              <a:rPr lang="en-US" smtClean="0"/>
              <a:pPr/>
              <a:t>‹#›</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411789B-D5B4-4CCB-A529-DE06272119FD}" type="datetimeFigureOut">
              <a:rPr lang="en-US" smtClean="0"/>
              <a:pPr/>
              <a:t>9/25/2022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F6BFED-8B82-45E3-8728-FAFD033AFBB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411789B-D5B4-4CCB-A529-DE06272119FD}" type="datetimeFigureOut">
              <a:rPr lang="en-US" smtClean="0"/>
              <a:pPr/>
              <a:t>9/25/2022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F6BFED-8B82-45E3-8728-FAFD033AFBB3}" type="slidenum">
              <a:rPr lang="en-US" smtClean="0"/>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E411789B-D5B4-4CCB-A529-DE06272119FD}" type="datetimeFigureOut">
              <a:rPr lang="en-US" smtClean="0"/>
              <a:pPr/>
              <a:t>9/25/2022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F6BFED-8B82-45E3-8728-FAFD033AFBB3}" type="slidenum">
              <a:rPr lang="en-US" smtClean="0"/>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E411789B-D5B4-4CCB-A529-DE06272119FD}" type="datetimeFigureOut">
              <a:rPr lang="en-US" smtClean="0"/>
              <a:pPr/>
              <a:t>9/25/2022</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22F6BFED-8B82-45E3-8728-FAFD033AFBB3}" type="slidenum">
              <a:rPr lang="en-US" smtClean="0"/>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E411789B-D5B4-4CCB-A529-DE06272119FD}" type="datetimeFigureOut">
              <a:rPr lang="en-US" smtClean="0"/>
              <a:pPr/>
              <a:t>9/25/2022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F6BFED-8B82-45E3-8728-FAFD033AFBB3}" type="slidenum">
              <a:rPr lang="en-US" smtClean="0"/>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E411789B-D5B4-4CCB-A529-DE06272119FD}" type="datetimeFigureOut">
              <a:rPr lang="en-US" smtClean="0"/>
              <a:pPr/>
              <a:t>9/25/2022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2F6BFED-8B82-45E3-8728-FAFD033AFBB3}" type="slidenum">
              <a:rPr lang="en-US" smtClean="0"/>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E411789B-D5B4-4CCB-A529-DE06272119FD}" type="datetimeFigureOut">
              <a:rPr lang="en-US" smtClean="0"/>
              <a:pPr/>
              <a:t>9/25/2022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2F6BFED-8B82-45E3-8728-FAFD033AFBB3}" type="slidenum">
              <a:rPr lang="en-US" smtClean="0"/>
              <a:pPr/>
              <a:t>‹#›</a:t>
            </a:fld>
            <a:endParaRPr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11789B-D5B4-4CCB-A529-DE06272119FD}" type="datetimeFigureOut">
              <a:rPr lang="en-US" smtClean="0"/>
              <a:pPr/>
              <a:t>9/25/2022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2F6BFED-8B82-45E3-8728-FAFD033AFBB3}"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411789B-D5B4-4CCB-A529-DE06272119FD}" type="datetimeFigureOut">
              <a:rPr lang="en-US" smtClean="0"/>
              <a:pPr/>
              <a:t>9/25/2022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F6BFED-8B82-45E3-8728-FAFD033AFBB3}"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a:t>Click icon to add picture</a:t>
            </a:r>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411789B-D5B4-4CCB-A529-DE06272119FD}" type="datetimeFigureOut">
              <a:rPr lang="en-US" smtClean="0"/>
              <a:pPr/>
              <a:t>9/25/2022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F6BFED-8B82-45E3-8728-FAFD033AFBB3}"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E411789B-D5B4-4CCB-A529-DE06272119FD}" type="datetimeFigureOut">
              <a:rPr lang="en-US" smtClean="0"/>
              <a:pPr/>
              <a:t>9/25/2022</a:t>
            </a:fld>
            <a:endParaRPr lang="en-US"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22F6BFED-8B82-45E3-8728-FAFD033AFBB3}" type="slidenum">
              <a:rPr lang="en-US" smtClean="0"/>
              <a:pPr/>
              <a:t>‹#›</a:t>
            </a:fld>
            <a:endParaRPr lang="en-US"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Concurrency Control</a:t>
            </a:r>
          </a:p>
        </p:txBody>
      </p:sp>
      <p:sp>
        <p:nvSpPr>
          <p:cNvPr id="3" name="Subtitle 2"/>
          <p:cNvSpPr>
            <a:spLocks noGrp="1"/>
          </p:cNvSpPr>
          <p:nvPr>
            <p:ph type="subTitle" idx="1"/>
          </p:nvPr>
        </p:nvSpPr>
        <p:spPr/>
        <p:txBody>
          <a:bodyPr/>
          <a:lstStyle/>
          <a:p>
            <a:r>
              <a:rPr lang="en-US" dirty="0" err="1"/>
              <a:t>Chp</a:t>
            </a:r>
            <a:r>
              <a:rPr lang="en-US" dirty="0"/>
              <a:t> 15, Database Systems, </a:t>
            </a:r>
            <a:r>
              <a:rPr lang="en-US" dirty="0" err="1"/>
              <a:t>Korth</a:t>
            </a:r>
            <a:r>
              <a:rPr lang="en-US" dirty="0"/>
              <a:t> , 6</a:t>
            </a:r>
            <a:r>
              <a:rPr lang="en-US" baseline="30000" dirty="0"/>
              <a:t>th</a:t>
            </a:r>
            <a:r>
              <a:rPr lang="en-US" dirty="0"/>
              <a:t> edition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Two-Phase Locking Protocol</a:t>
            </a:r>
          </a:p>
        </p:txBody>
      </p:sp>
      <p:sp>
        <p:nvSpPr>
          <p:cNvPr id="3" name="Content Placeholder 2"/>
          <p:cNvSpPr>
            <a:spLocks noGrp="1"/>
          </p:cNvSpPr>
          <p:nvPr>
            <p:ph sz="quarter" idx="1"/>
          </p:nvPr>
        </p:nvSpPr>
        <p:spPr/>
        <p:txBody>
          <a:bodyPr>
            <a:normAutofit/>
          </a:bodyPr>
          <a:lstStyle/>
          <a:p>
            <a:r>
              <a:rPr lang="en-IN" dirty="0"/>
              <a:t>The point in the schedule where the transaction has</a:t>
            </a:r>
          </a:p>
          <a:p>
            <a:pPr>
              <a:buNone/>
            </a:pPr>
            <a:r>
              <a:rPr lang="en-IN" dirty="0"/>
              <a:t>   obtained its final lock (the end of its growing phase) is called the </a:t>
            </a:r>
            <a:r>
              <a:rPr lang="en-IN" b="1" dirty="0"/>
              <a:t>lock point of </a:t>
            </a:r>
            <a:r>
              <a:rPr lang="en-IN" dirty="0"/>
              <a:t>the transaction.</a:t>
            </a:r>
          </a:p>
          <a:p>
            <a:r>
              <a:rPr lang="en-IN" dirty="0"/>
              <a:t>transactions can now be ordered according to their lock points— this ordering is a </a:t>
            </a:r>
            <a:r>
              <a:rPr lang="en-IN" dirty="0" err="1"/>
              <a:t>serializability</a:t>
            </a:r>
            <a:r>
              <a:rPr lang="en-IN" dirty="0"/>
              <a:t> ordering for the transactions.</a:t>
            </a:r>
          </a:p>
          <a:p>
            <a:endParaRPr lang="en-US" dirty="0"/>
          </a:p>
          <a:p>
            <a:endParaRPr lang="en-US" dirty="0"/>
          </a:p>
          <a:p>
            <a:endParaRPr lang="en-US" dirty="0"/>
          </a:p>
          <a:p>
            <a:endParaRPr lang="en-US" dirty="0"/>
          </a:p>
          <a:p>
            <a:pPr marL="0" indent="0">
              <a:buNone/>
            </a:pPr>
            <a:endParaRPr lang="en-US" dirty="0"/>
          </a:p>
        </p:txBody>
      </p:sp>
      <p:sp>
        <p:nvSpPr>
          <p:cNvPr id="6" name="Footer Placeholder 4">
            <a:extLst>
              <a:ext uri="{FF2B5EF4-FFF2-40B4-BE49-F238E27FC236}">
                <a16:creationId xmlns:a16="http://schemas.microsoft.com/office/drawing/2014/main" id="{48906549-D69C-4A42-BB37-31045B1ECF22}"/>
              </a:ext>
            </a:extLst>
          </p:cNvPr>
          <p:cNvSpPr txBox="1">
            <a:spLocks/>
          </p:cNvSpPr>
          <p:nvPr/>
        </p:nvSpPr>
        <p:spPr>
          <a:xfrm>
            <a:off x="0" y="105152"/>
            <a:ext cx="9144000" cy="330722"/>
          </a:xfrm>
          <a:prstGeom prst="rect">
            <a:avLst/>
          </a:prstGeom>
          <a:solidFill>
            <a:schemeClr val="accent2"/>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CONCURRENCY CONTROL</a:t>
            </a:r>
          </a:p>
        </p:txBody>
      </p:sp>
      <p:sp>
        <p:nvSpPr>
          <p:cNvPr id="8" name="TextBox 7">
            <a:extLst>
              <a:ext uri="{FF2B5EF4-FFF2-40B4-BE49-F238E27FC236}">
                <a16:creationId xmlns:a16="http://schemas.microsoft.com/office/drawing/2014/main" id="{99ED2C24-DB25-48CE-AAFB-F960D9CB6C97}"/>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Two-Phase Locking Protocol</a:t>
            </a:r>
          </a:p>
        </p:txBody>
      </p:sp>
      <p:sp>
        <p:nvSpPr>
          <p:cNvPr id="3" name="Content Placeholder 2"/>
          <p:cNvSpPr>
            <a:spLocks noGrp="1"/>
          </p:cNvSpPr>
          <p:nvPr>
            <p:ph sz="quarter" idx="1"/>
          </p:nvPr>
        </p:nvSpPr>
        <p:spPr>
          <a:xfrm>
            <a:off x="76200" y="1844040"/>
            <a:ext cx="9220200" cy="5090160"/>
          </a:xfrm>
        </p:spPr>
        <p:txBody>
          <a:bodyPr/>
          <a:lstStyle/>
          <a:p>
            <a:r>
              <a:rPr lang="en-IN" dirty="0"/>
              <a:t>In addition to being </a:t>
            </a:r>
            <a:r>
              <a:rPr lang="en-IN" dirty="0" err="1"/>
              <a:t>serializable</a:t>
            </a:r>
            <a:r>
              <a:rPr lang="en-IN" dirty="0"/>
              <a:t>, </a:t>
            </a:r>
          </a:p>
          <a:p>
            <a:pPr>
              <a:buNone/>
            </a:pPr>
            <a:r>
              <a:rPr lang="en-IN" dirty="0"/>
              <a:t>   schedules should be </a:t>
            </a:r>
            <a:r>
              <a:rPr lang="en-IN" dirty="0" err="1"/>
              <a:t>cascadeless</a:t>
            </a:r>
            <a:r>
              <a:rPr lang="en-IN" dirty="0"/>
              <a:t>.</a:t>
            </a:r>
          </a:p>
          <a:p>
            <a:r>
              <a:rPr lang="en-IN" dirty="0"/>
              <a:t>Cascading rollback may occur </a:t>
            </a:r>
          </a:p>
          <a:p>
            <a:pPr>
              <a:buNone/>
            </a:pPr>
            <a:r>
              <a:rPr lang="en-IN" dirty="0"/>
              <a:t>   under two-phase locking.</a:t>
            </a:r>
          </a:p>
          <a:p>
            <a:r>
              <a:rPr lang="en-IN" dirty="0"/>
              <a:t>Each transaction observes the</a:t>
            </a:r>
          </a:p>
          <a:p>
            <a:pPr>
              <a:buNone/>
            </a:pPr>
            <a:r>
              <a:rPr lang="en-IN" dirty="0"/>
              <a:t>   two-phase locking protocol, but</a:t>
            </a:r>
          </a:p>
          <a:p>
            <a:pPr>
              <a:buNone/>
            </a:pPr>
            <a:r>
              <a:rPr lang="en-IN" dirty="0"/>
              <a:t>   the failure of </a:t>
            </a:r>
            <a:r>
              <a:rPr lang="en-IN" i="1" dirty="0"/>
              <a:t>T5 after the read(A)</a:t>
            </a:r>
          </a:p>
          <a:p>
            <a:pPr>
              <a:buNone/>
            </a:pPr>
            <a:r>
              <a:rPr lang="en-IN" i="1" dirty="0"/>
              <a:t>   </a:t>
            </a:r>
            <a:r>
              <a:rPr lang="en-IN" dirty="0"/>
              <a:t>step of </a:t>
            </a:r>
            <a:r>
              <a:rPr lang="en-IN" i="1" dirty="0"/>
              <a:t>T7 leads to cascading rollback of T6 and T7.</a:t>
            </a:r>
            <a:endParaRPr lang="en-IN" dirty="0"/>
          </a:p>
        </p:txBody>
      </p:sp>
      <p:pic>
        <p:nvPicPr>
          <p:cNvPr id="4098" name="Picture 2"/>
          <p:cNvPicPr>
            <a:picLocks noChangeAspect="1" noChangeArrowheads="1"/>
          </p:cNvPicPr>
          <p:nvPr/>
        </p:nvPicPr>
        <p:blipFill>
          <a:blip r:embed="rId2"/>
          <a:srcRect/>
          <a:stretch>
            <a:fillRect/>
          </a:stretch>
        </p:blipFill>
        <p:spPr bwMode="auto">
          <a:xfrm>
            <a:off x="4800600" y="1181100"/>
            <a:ext cx="4284328" cy="3924300"/>
          </a:xfrm>
          <a:prstGeom prst="rect">
            <a:avLst/>
          </a:prstGeom>
          <a:noFill/>
          <a:ln w="9525">
            <a:noFill/>
            <a:miter lim="800000"/>
            <a:headEnd/>
            <a:tailEnd/>
          </a:ln>
          <a:effectLst/>
        </p:spPr>
      </p:pic>
      <p:sp>
        <p:nvSpPr>
          <p:cNvPr id="4" name="Footer Placeholder 4">
            <a:extLst>
              <a:ext uri="{FF2B5EF4-FFF2-40B4-BE49-F238E27FC236}">
                <a16:creationId xmlns:a16="http://schemas.microsoft.com/office/drawing/2014/main" id="{A779AF7A-6FE0-467E-8F4D-87231E193FAE}"/>
              </a:ext>
            </a:extLst>
          </p:cNvPr>
          <p:cNvSpPr txBox="1">
            <a:spLocks/>
          </p:cNvSpPr>
          <p:nvPr/>
        </p:nvSpPr>
        <p:spPr>
          <a:xfrm>
            <a:off x="0" y="105152"/>
            <a:ext cx="9144000" cy="330722"/>
          </a:xfrm>
          <a:prstGeom prst="rect">
            <a:avLst/>
          </a:prstGeom>
          <a:solidFill>
            <a:schemeClr val="accent2"/>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CONCURRENCY CONTROL</a:t>
            </a:r>
          </a:p>
        </p:txBody>
      </p:sp>
      <p:sp>
        <p:nvSpPr>
          <p:cNvPr id="6" name="TextBox 5">
            <a:extLst>
              <a:ext uri="{FF2B5EF4-FFF2-40B4-BE49-F238E27FC236}">
                <a16:creationId xmlns:a16="http://schemas.microsoft.com/office/drawing/2014/main" id="{4BD744D3-C337-4FE7-9FEE-85BA276FFCAB}"/>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Two-Phase Locking Protocol</a:t>
            </a:r>
          </a:p>
        </p:txBody>
      </p:sp>
      <p:sp>
        <p:nvSpPr>
          <p:cNvPr id="3" name="Content Placeholder 2"/>
          <p:cNvSpPr>
            <a:spLocks noGrp="1"/>
          </p:cNvSpPr>
          <p:nvPr>
            <p:ph sz="quarter" idx="1"/>
          </p:nvPr>
        </p:nvSpPr>
        <p:spPr/>
        <p:txBody>
          <a:bodyPr>
            <a:noAutofit/>
          </a:bodyPr>
          <a:lstStyle/>
          <a:p>
            <a:r>
              <a:rPr lang="en-IN" sz="2400" dirty="0"/>
              <a:t>Cascading rollbacks can be avoided by a modification of two-phase locking called the </a:t>
            </a:r>
            <a:r>
              <a:rPr lang="en-IN" sz="2400" b="1" dirty="0"/>
              <a:t>strict two-phase locking protocol.</a:t>
            </a:r>
          </a:p>
          <a:p>
            <a:r>
              <a:rPr lang="en-IN" sz="2400" dirty="0"/>
              <a:t>Strict two-phase lock -  all exclusive-mode locks taken by a transaction be held until that transaction commits. This requirement ensures that any data written by an uncommitted transaction are locked in exclusive mode until the transaction commits, preventing any other transaction from reading the data. It avoids cascading rollbacks, but may deadlock</a:t>
            </a:r>
          </a:p>
          <a:p>
            <a:r>
              <a:rPr lang="en-IN" sz="2400" dirty="0"/>
              <a:t>Another variant of two-phase locking is the </a:t>
            </a:r>
            <a:r>
              <a:rPr lang="en-IN" sz="2400" b="1" dirty="0"/>
              <a:t>rigorous two-phase locking protocol</a:t>
            </a:r>
            <a:r>
              <a:rPr lang="en-IN" sz="2400" dirty="0"/>
              <a:t>, which requires that all locks be held until the transaction commits. It avoids cascading rollbacks, but may deadlock. </a:t>
            </a:r>
          </a:p>
        </p:txBody>
      </p:sp>
      <p:sp>
        <p:nvSpPr>
          <p:cNvPr id="5" name="Footer Placeholder 4">
            <a:extLst>
              <a:ext uri="{FF2B5EF4-FFF2-40B4-BE49-F238E27FC236}">
                <a16:creationId xmlns:a16="http://schemas.microsoft.com/office/drawing/2014/main" id="{73ADC78A-A1F0-4E45-A53C-8E4DF1A2B803}"/>
              </a:ext>
            </a:extLst>
          </p:cNvPr>
          <p:cNvSpPr txBox="1">
            <a:spLocks/>
          </p:cNvSpPr>
          <p:nvPr/>
        </p:nvSpPr>
        <p:spPr>
          <a:xfrm>
            <a:off x="0" y="105152"/>
            <a:ext cx="9144000" cy="330722"/>
          </a:xfrm>
          <a:prstGeom prst="rect">
            <a:avLst/>
          </a:prstGeom>
          <a:solidFill>
            <a:schemeClr val="accent2"/>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CONCURRENCY CONTROL</a:t>
            </a:r>
          </a:p>
        </p:txBody>
      </p:sp>
      <p:sp>
        <p:nvSpPr>
          <p:cNvPr id="7" name="TextBox 6">
            <a:extLst>
              <a:ext uri="{FF2B5EF4-FFF2-40B4-BE49-F238E27FC236}">
                <a16:creationId xmlns:a16="http://schemas.microsoft.com/office/drawing/2014/main" id="{82CC5393-BC1E-4374-83C7-A10552DF64F5}"/>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Two-Phase Locking Protocol</a:t>
            </a:r>
          </a:p>
        </p:txBody>
      </p:sp>
      <p:sp>
        <p:nvSpPr>
          <p:cNvPr id="3" name="Content Placeholder 2"/>
          <p:cNvSpPr>
            <a:spLocks noGrp="1"/>
          </p:cNvSpPr>
          <p:nvPr>
            <p:ph sz="quarter" idx="1"/>
          </p:nvPr>
        </p:nvSpPr>
        <p:spPr/>
        <p:txBody>
          <a:bodyPr/>
          <a:lstStyle/>
          <a:p>
            <a:r>
              <a:rPr lang="en-IN" b="1" dirty="0"/>
              <a:t>lock conversions:- </a:t>
            </a:r>
            <a:r>
              <a:rPr lang="en-IN" dirty="0"/>
              <a:t>upgrading a shared lock to an exclusive lock, and downgrading an exclusive lock to a shared lock.</a:t>
            </a:r>
          </a:p>
          <a:p>
            <a:r>
              <a:rPr lang="en-IN" dirty="0"/>
              <a:t>shared to exclusive modes - </a:t>
            </a:r>
            <a:r>
              <a:rPr lang="en-IN" b="1" dirty="0"/>
              <a:t>upgrade, </a:t>
            </a:r>
            <a:r>
              <a:rPr lang="en-IN" dirty="0"/>
              <a:t>and from exclusive to shared –</a:t>
            </a:r>
            <a:r>
              <a:rPr lang="en-IN" b="1" dirty="0"/>
              <a:t> downgrade</a:t>
            </a:r>
          </a:p>
          <a:p>
            <a:r>
              <a:rPr lang="en-IN" dirty="0"/>
              <a:t>upgrading can take place in only the growing phase,</a:t>
            </a:r>
          </a:p>
          <a:p>
            <a:pPr>
              <a:buNone/>
            </a:pPr>
            <a:r>
              <a:rPr lang="en-IN" dirty="0"/>
              <a:t>   whereas downgrading can take place in only the shrinking phase.</a:t>
            </a:r>
          </a:p>
        </p:txBody>
      </p:sp>
      <p:sp>
        <p:nvSpPr>
          <p:cNvPr id="5" name="Footer Placeholder 4">
            <a:extLst>
              <a:ext uri="{FF2B5EF4-FFF2-40B4-BE49-F238E27FC236}">
                <a16:creationId xmlns:a16="http://schemas.microsoft.com/office/drawing/2014/main" id="{62B26527-687C-413C-804E-3DB243CBB9C9}"/>
              </a:ext>
            </a:extLst>
          </p:cNvPr>
          <p:cNvSpPr txBox="1">
            <a:spLocks/>
          </p:cNvSpPr>
          <p:nvPr/>
        </p:nvSpPr>
        <p:spPr>
          <a:xfrm>
            <a:off x="0" y="105152"/>
            <a:ext cx="9144000" cy="330722"/>
          </a:xfrm>
          <a:prstGeom prst="rect">
            <a:avLst/>
          </a:prstGeom>
          <a:solidFill>
            <a:schemeClr val="accent2"/>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CONCURRENCY CONTROL</a:t>
            </a:r>
          </a:p>
        </p:txBody>
      </p:sp>
      <p:sp>
        <p:nvSpPr>
          <p:cNvPr id="7" name="TextBox 6">
            <a:extLst>
              <a:ext uri="{FF2B5EF4-FFF2-40B4-BE49-F238E27FC236}">
                <a16:creationId xmlns:a16="http://schemas.microsoft.com/office/drawing/2014/main" id="{4981D7CB-BC1F-413C-B382-B31BFD796D60}"/>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endParaRPr lang="en-IN"/>
          </a:p>
        </p:txBody>
      </p:sp>
      <p:pic>
        <p:nvPicPr>
          <p:cNvPr id="1027" name="Picture 3"/>
          <p:cNvPicPr>
            <a:picLocks noChangeAspect="1" noChangeArrowheads="1"/>
          </p:cNvPicPr>
          <p:nvPr/>
        </p:nvPicPr>
        <p:blipFill>
          <a:blip r:embed="rId2"/>
          <a:srcRect/>
          <a:stretch>
            <a:fillRect/>
          </a:stretch>
        </p:blipFill>
        <p:spPr bwMode="auto">
          <a:xfrm>
            <a:off x="1484105" y="685800"/>
            <a:ext cx="6347340" cy="5638800"/>
          </a:xfrm>
          <a:prstGeom prst="rect">
            <a:avLst/>
          </a:prstGeom>
          <a:noFill/>
          <a:ln w="9525">
            <a:noFill/>
            <a:miter lim="800000"/>
            <a:headEnd/>
            <a:tailEnd/>
          </a:ln>
          <a:effectLst/>
        </p:spPr>
      </p:pic>
      <p:sp>
        <p:nvSpPr>
          <p:cNvPr id="4" name="Footer Placeholder 4">
            <a:extLst>
              <a:ext uri="{FF2B5EF4-FFF2-40B4-BE49-F238E27FC236}">
                <a16:creationId xmlns:a16="http://schemas.microsoft.com/office/drawing/2014/main" id="{C516DC5B-52D0-4E45-9F80-EEB56061EA2B}"/>
              </a:ext>
            </a:extLst>
          </p:cNvPr>
          <p:cNvSpPr txBox="1">
            <a:spLocks/>
          </p:cNvSpPr>
          <p:nvPr/>
        </p:nvSpPr>
        <p:spPr>
          <a:xfrm>
            <a:off x="0" y="105152"/>
            <a:ext cx="9144000" cy="330722"/>
          </a:xfrm>
          <a:prstGeom prst="rect">
            <a:avLst/>
          </a:prstGeom>
          <a:solidFill>
            <a:schemeClr val="accent2"/>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CONCURRENCY CONTROL</a:t>
            </a:r>
          </a:p>
        </p:txBody>
      </p:sp>
      <p:sp>
        <p:nvSpPr>
          <p:cNvPr id="6" name="TextBox 5">
            <a:extLst>
              <a:ext uri="{FF2B5EF4-FFF2-40B4-BE49-F238E27FC236}">
                <a16:creationId xmlns:a16="http://schemas.microsoft.com/office/drawing/2014/main" id="{5A5D9CFE-711F-418F-AA92-FB2AE672FAE9}"/>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Deadlock Handling</a:t>
            </a:r>
            <a:endParaRPr lang="en-IN" dirty="0"/>
          </a:p>
        </p:txBody>
      </p:sp>
      <p:sp>
        <p:nvSpPr>
          <p:cNvPr id="3" name="Content Placeholder 2"/>
          <p:cNvSpPr>
            <a:spLocks noGrp="1"/>
          </p:cNvSpPr>
          <p:nvPr>
            <p:ph sz="quarter" idx="1"/>
          </p:nvPr>
        </p:nvSpPr>
        <p:spPr/>
        <p:txBody>
          <a:bodyPr/>
          <a:lstStyle/>
          <a:p>
            <a:r>
              <a:rPr lang="en-IN" dirty="0"/>
              <a:t>A system is in a deadlock state if there exists a set of transactions such that every transaction in the set is waiting for another transaction in the set.</a:t>
            </a:r>
          </a:p>
          <a:p>
            <a:r>
              <a:rPr lang="en-IN" dirty="0"/>
              <a:t>Remedy: rolling back some of the transactions</a:t>
            </a:r>
          </a:p>
          <a:p>
            <a:r>
              <a:rPr lang="en-IN" dirty="0"/>
              <a:t>Two methods to deal with deadlock</a:t>
            </a:r>
          </a:p>
          <a:p>
            <a:pPr lvl="1"/>
            <a:r>
              <a:rPr lang="en-IN" b="1" dirty="0"/>
              <a:t>deadlock prevention</a:t>
            </a:r>
          </a:p>
          <a:p>
            <a:pPr lvl="1"/>
            <a:r>
              <a:rPr lang="en-IN" b="1" dirty="0"/>
              <a:t>deadlock detection and deadlock recovery</a:t>
            </a:r>
            <a:endParaRPr lang="en-IN" dirty="0"/>
          </a:p>
        </p:txBody>
      </p:sp>
      <p:sp>
        <p:nvSpPr>
          <p:cNvPr id="5" name="Footer Placeholder 4">
            <a:extLst>
              <a:ext uri="{FF2B5EF4-FFF2-40B4-BE49-F238E27FC236}">
                <a16:creationId xmlns:a16="http://schemas.microsoft.com/office/drawing/2014/main" id="{3A5E7A67-ADF7-47FD-AA06-CB13969A2100}"/>
              </a:ext>
            </a:extLst>
          </p:cNvPr>
          <p:cNvSpPr txBox="1">
            <a:spLocks/>
          </p:cNvSpPr>
          <p:nvPr/>
        </p:nvSpPr>
        <p:spPr>
          <a:xfrm>
            <a:off x="0" y="105152"/>
            <a:ext cx="9144000" cy="330722"/>
          </a:xfrm>
          <a:prstGeom prst="rect">
            <a:avLst/>
          </a:prstGeom>
          <a:solidFill>
            <a:schemeClr val="accent2"/>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CONCURRENCY CONTROL</a:t>
            </a:r>
          </a:p>
        </p:txBody>
      </p:sp>
      <p:sp>
        <p:nvSpPr>
          <p:cNvPr id="7" name="TextBox 6">
            <a:extLst>
              <a:ext uri="{FF2B5EF4-FFF2-40B4-BE49-F238E27FC236}">
                <a16:creationId xmlns:a16="http://schemas.microsoft.com/office/drawing/2014/main" id="{C28A41D8-20B3-46FF-A635-692734CD2BF7}"/>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Deadlock Prevention</a:t>
            </a:r>
            <a:endParaRPr lang="en-IN" dirty="0"/>
          </a:p>
        </p:txBody>
      </p:sp>
      <p:sp>
        <p:nvSpPr>
          <p:cNvPr id="3" name="Content Placeholder 2"/>
          <p:cNvSpPr>
            <a:spLocks noGrp="1"/>
          </p:cNvSpPr>
          <p:nvPr>
            <p:ph sz="quarter" idx="1"/>
          </p:nvPr>
        </p:nvSpPr>
        <p:spPr/>
        <p:txBody>
          <a:bodyPr>
            <a:normAutofit lnSpcReduction="10000"/>
          </a:bodyPr>
          <a:lstStyle/>
          <a:p>
            <a:r>
              <a:rPr lang="en-US" dirty="0"/>
              <a:t>Two approaches</a:t>
            </a:r>
          </a:p>
          <a:p>
            <a:pPr lvl="1"/>
            <a:r>
              <a:rPr lang="en-US" dirty="0"/>
              <a:t>Lock requests Ordering - To prevent cyclic waits</a:t>
            </a:r>
          </a:p>
          <a:p>
            <a:pPr lvl="1"/>
            <a:r>
              <a:rPr lang="en-US" dirty="0"/>
              <a:t>Preemption and transaction rollback</a:t>
            </a:r>
          </a:p>
          <a:p>
            <a:r>
              <a:rPr lang="en-US" dirty="0"/>
              <a:t>First approach:- (disadvantages)</a:t>
            </a:r>
          </a:p>
          <a:p>
            <a:pPr lvl="1"/>
            <a:r>
              <a:rPr lang="en-US" dirty="0"/>
              <a:t>Hard to predict which locks required and on which data items</a:t>
            </a:r>
          </a:p>
          <a:p>
            <a:pPr lvl="1"/>
            <a:r>
              <a:rPr lang="en-US" dirty="0"/>
              <a:t>Data item </a:t>
            </a:r>
            <a:r>
              <a:rPr lang="en-US" dirty="0" err="1"/>
              <a:t>utilisation</a:t>
            </a:r>
            <a:r>
              <a:rPr lang="en-US" dirty="0"/>
              <a:t> may be low(they are locked but unused)</a:t>
            </a:r>
          </a:p>
          <a:p>
            <a:pPr marL="274320" lvl="1">
              <a:spcBef>
                <a:spcPts val="600"/>
              </a:spcBef>
              <a:buClr>
                <a:schemeClr val="accent1"/>
              </a:buClr>
            </a:pPr>
            <a:r>
              <a:rPr lang="en-US" dirty="0"/>
              <a:t>Preemption and transaction rollback</a:t>
            </a:r>
          </a:p>
          <a:p>
            <a:pPr lvl="1"/>
            <a:r>
              <a:rPr lang="en-IN" sz="2400" dirty="0"/>
              <a:t>when a transaction </a:t>
            </a:r>
            <a:r>
              <a:rPr lang="en-IN" sz="2400" i="1" dirty="0" err="1"/>
              <a:t>Tj</a:t>
            </a:r>
            <a:r>
              <a:rPr lang="en-IN" sz="2400" i="1" dirty="0"/>
              <a:t> requests a lock that </a:t>
            </a:r>
            <a:r>
              <a:rPr lang="en-IN" sz="2400" dirty="0"/>
              <a:t>transaction </a:t>
            </a:r>
            <a:r>
              <a:rPr lang="en-IN" sz="2400" i="1" dirty="0"/>
              <a:t>Ti holds, the lock granted to Ti may be </a:t>
            </a:r>
            <a:r>
              <a:rPr lang="en-IN" sz="2400" b="1" i="1" dirty="0" err="1"/>
              <a:t>preempted</a:t>
            </a:r>
            <a:r>
              <a:rPr lang="en-IN" sz="2400" b="1" i="1" dirty="0"/>
              <a:t> by rolling back </a:t>
            </a:r>
            <a:r>
              <a:rPr lang="en-IN" sz="2400" dirty="0"/>
              <a:t>of </a:t>
            </a:r>
            <a:r>
              <a:rPr lang="en-IN" sz="2400" i="1" dirty="0"/>
              <a:t>Ti , and granting of the lock to </a:t>
            </a:r>
            <a:r>
              <a:rPr lang="en-IN" sz="2400" i="1" dirty="0" err="1"/>
              <a:t>Tj</a:t>
            </a:r>
            <a:r>
              <a:rPr lang="en-IN" sz="2400" i="1" dirty="0"/>
              <a:t> .</a:t>
            </a:r>
          </a:p>
          <a:p>
            <a:pPr lvl="1"/>
            <a:r>
              <a:rPr lang="en-IN" sz="2400" dirty="0"/>
              <a:t>timestamps are used to decide whether a transaction should wait or roll back. </a:t>
            </a:r>
            <a:r>
              <a:rPr lang="en-IN" sz="2000" dirty="0">
                <a:highlight>
                  <a:srgbClr val="C0C0C0"/>
                </a:highlight>
              </a:rPr>
              <a:t>(timestamps are transaction start time)</a:t>
            </a:r>
            <a:endParaRPr lang="en-IN" sz="6600" dirty="0">
              <a:highlight>
                <a:srgbClr val="C0C0C0"/>
              </a:highlight>
            </a:endParaRPr>
          </a:p>
        </p:txBody>
      </p:sp>
      <p:sp>
        <p:nvSpPr>
          <p:cNvPr id="5" name="Footer Placeholder 4">
            <a:extLst>
              <a:ext uri="{FF2B5EF4-FFF2-40B4-BE49-F238E27FC236}">
                <a16:creationId xmlns:a16="http://schemas.microsoft.com/office/drawing/2014/main" id="{46DBACC8-DDE3-45ED-B0D8-005DB80D35D9}"/>
              </a:ext>
            </a:extLst>
          </p:cNvPr>
          <p:cNvSpPr txBox="1">
            <a:spLocks/>
          </p:cNvSpPr>
          <p:nvPr/>
        </p:nvSpPr>
        <p:spPr>
          <a:xfrm>
            <a:off x="0" y="105152"/>
            <a:ext cx="9144000" cy="330722"/>
          </a:xfrm>
          <a:prstGeom prst="rect">
            <a:avLst/>
          </a:prstGeom>
          <a:solidFill>
            <a:schemeClr val="accent2"/>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CONCURRENCY CONTROL</a:t>
            </a:r>
          </a:p>
        </p:txBody>
      </p:sp>
      <p:sp>
        <p:nvSpPr>
          <p:cNvPr id="7" name="TextBox 6">
            <a:extLst>
              <a:ext uri="{FF2B5EF4-FFF2-40B4-BE49-F238E27FC236}">
                <a16:creationId xmlns:a16="http://schemas.microsoft.com/office/drawing/2014/main" id="{77FABDDE-EFEB-4BCE-A479-0D7BD27CA4D9}"/>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Deadlock detection and recovery</a:t>
            </a:r>
          </a:p>
        </p:txBody>
      </p:sp>
      <p:sp>
        <p:nvSpPr>
          <p:cNvPr id="3" name="Content Placeholder 2"/>
          <p:cNvSpPr>
            <a:spLocks noGrp="1"/>
          </p:cNvSpPr>
          <p:nvPr>
            <p:ph sz="quarter" idx="1"/>
          </p:nvPr>
        </p:nvSpPr>
        <p:spPr/>
        <p:txBody>
          <a:bodyPr>
            <a:normAutofit/>
          </a:bodyPr>
          <a:lstStyle/>
          <a:p>
            <a:r>
              <a:rPr lang="en-IN" dirty="0"/>
              <a:t>An algorithm examines the state of the system is invoked periodically to determine whether a deadlock has occurred. (Detection)</a:t>
            </a:r>
          </a:p>
          <a:p>
            <a:r>
              <a:rPr lang="en-IN" dirty="0"/>
              <a:t>If one has, then the system must attempt to recover from the deadlock. (Recovery)</a:t>
            </a:r>
          </a:p>
          <a:p>
            <a:r>
              <a:rPr lang="en-IN" dirty="0"/>
              <a:t>To do so, the system must:</a:t>
            </a:r>
          </a:p>
          <a:p>
            <a:pPr lvl="1"/>
            <a:r>
              <a:rPr lang="en-IN" dirty="0"/>
              <a:t>Maintain information about the current allocation of data items to transactions, as well as any outstanding data item requests.</a:t>
            </a:r>
          </a:p>
          <a:p>
            <a:pPr lvl="1"/>
            <a:r>
              <a:rPr lang="en-IN" dirty="0"/>
              <a:t>Provide an algorithm that uses this information to determine whether the system has entered a deadlock state.</a:t>
            </a:r>
          </a:p>
          <a:p>
            <a:pPr lvl="1"/>
            <a:r>
              <a:rPr lang="en-IN" dirty="0"/>
              <a:t>Recover from the deadlock when the detection algorithm determines that a deadlock exists.</a:t>
            </a:r>
            <a:endParaRPr lang="en-US" dirty="0"/>
          </a:p>
          <a:p>
            <a:endParaRPr lang="en-IN" dirty="0"/>
          </a:p>
        </p:txBody>
      </p:sp>
      <p:sp>
        <p:nvSpPr>
          <p:cNvPr id="5" name="Footer Placeholder 4">
            <a:extLst>
              <a:ext uri="{FF2B5EF4-FFF2-40B4-BE49-F238E27FC236}">
                <a16:creationId xmlns:a16="http://schemas.microsoft.com/office/drawing/2014/main" id="{C47AC6A1-0DEE-4ECC-BA61-5982AB0D444B}"/>
              </a:ext>
            </a:extLst>
          </p:cNvPr>
          <p:cNvSpPr txBox="1">
            <a:spLocks/>
          </p:cNvSpPr>
          <p:nvPr/>
        </p:nvSpPr>
        <p:spPr>
          <a:xfrm>
            <a:off x="0" y="105152"/>
            <a:ext cx="9144000" cy="330722"/>
          </a:xfrm>
          <a:prstGeom prst="rect">
            <a:avLst/>
          </a:prstGeom>
          <a:solidFill>
            <a:schemeClr val="accent2"/>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CONCURRENCY CONTROL</a:t>
            </a:r>
          </a:p>
        </p:txBody>
      </p:sp>
      <p:sp>
        <p:nvSpPr>
          <p:cNvPr id="7" name="TextBox 6">
            <a:extLst>
              <a:ext uri="{FF2B5EF4-FFF2-40B4-BE49-F238E27FC236}">
                <a16:creationId xmlns:a16="http://schemas.microsoft.com/office/drawing/2014/main" id="{064B812D-EB25-4ED3-8498-8506A38EB6C7}"/>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Deadlock detection</a:t>
            </a:r>
          </a:p>
        </p:txBody>
      </p:sp>
      <p:sp>
        <p:nvSpPr>
          <p:cNvPr id="3" name="Content Placeholder 2"/>
          <p:cNvSpPr>
            <a:spLocks noGrp="1"/>
          </p:cNvSpPr>
          <p:nvPr>
            <p:ph sz="quarter" idx="1"/>
          </p:nvPr>
        </p:nvSpPr>
        <p:spPr>
          <a:xfrm>
            <a:off x="457200" y="1219200"/>
            <a:ext cx="8229600" cy="5181600"/>
          </a:xfrm>
        </p:spPr>
        <p:txBody>
          <a:bodyPr>
            <a:normAutofit fontScale="92500" lnSpcReduction="10000"/>
          </a:bodyPr>
          <a:lstStyle/>
          <a:p>
            <a:r>
              <a:rPr lang="en-US" dirty="0"/>
              <a:t>Deadlock can be represented as a wait-for graph.</a:t>
            </a:r>
          </a:p>
          <a:p>
            <a:r>
              <a:rPr lang="en-IN" dirty="0"/>
              <a:t>When transaction </a:t>
            </a:r>
            <a:r>
              <a:rPr lang="en-IN" i="1" dirty="0"/>
              <a:t>Ti requests a data item currently being held by transaction </a:t>
            </a:r>
            <a:r>
              <a:rPr lang="en-IN" i="1" dirty="0" err="1"/>
              <a:t>Tj</a:t>
            </a:r>
            <a:r>
              <a:rPr lang="en-IN" i="1" dirty="0"/>
              <a:t> , then the edge Ti → </a:t>
            </a:r>
            <a:r>
              <a:rPr lang="en-IN" i="1" dirty="0" err="1"/>
              <a:t>Tj</a:t>
            </a:r>
            <a:r>
              <a:rPr lang="en-IN" i="1" dirty="0"/>
              <a:t> is inserted in the wait-for graph. This edge is removed </a:t>
            </a:r>
            <a:r>
              <a:rPr lang="en-IN" dirty="0"/>
              <a:t>only when transaction </a:t>
            </a:r>
            <a:r>
              <a:rPr lang="en-IN" i="1" dirty="0" err="1"/>
              <a:t>Tj</a:t>
            </a:r>
            <a:r>
              <a:rPr lang="en-IN" i="1" dirty="0"/>
              <a:t> is no longer holding a data item needed by transaction Ti .</a:t>
            </a:r>
          </a:p>
          <a:p>
            <a:endParaRPr lang="en-US" i="1" dirty="0"/>
          </a:p>
          <a:p>
            <a:endParaRPr lang="en-US" i="1" dirty="0"/>
          </a:p>
          <a:p>
            <a:endParaRPr lang="en-US" i="1" dirty="0"/>
          </a:p>
          <a:p>
            <a:endParaRPr lang="en-US" i="1" dirty="0"/>
          </a:p>
          <a:p>
            <a:endParaRPr lang="en-US" i="1" dirty="0"/>
          </a:p>
          <a:p>
            <a:endParaRPr lang="en-US" i="1" dirty="0"/>
          </a:p>
          <a:p>
            <a:r>
              <a:rPr lang="en-US" i="1" dirty="0"/>
              <a:t>A deadlock </a:t>
            </a:r>
            <a:r>
              <a:rPr lang="en-US" i="1" dirty="0" err="1"/>
              <a:t>exisits</a:t>
            </a:r>
            <a:r>
              <a:rPr lang="en-US" i="1" dirty="0"/>
              <a:t> only if the wait- for graph contains a cycle. </a:t>
            </a:r>
          </a:p>
          <a:p>
            <a:r>
              <a:rPr lang="en-US" i="1" dirty="0"/>
              <a:t>For </a:t>
            </a:r>
            <a:r>
              <a:rPr lang="en-US" i="1" dirty="0" err="1"/>
              <a:t>eg</a:t>
            </a:r>
            <a:r>
              <a:rPr lang="en-US" i="1" dirty="0"/>
              <a:t>:- </a:t>
            </a:r>
            <a:r>
              <a:rPr lang="en-IN" i="1" dirty="0"/>
              <a:t>T20 → T19 in the above diagram</a:t>
            </a:r>
            <a:endParaRPr lang="en-IN" dirty="0"/>
          </a:p>
        </p:txBody>
      </p:sp>
      <p:pic>
        <p:nvPicPr>
          <p:cNvPr id="1026" name="Picture 2"/>
          <p:cNvPicPr>
            <a:picLocks noChangeAspect="1" noChangeArrowheads="1"/>
          </p:cNvPicPr>
          <p:nvPr/>
        </p:nvPicPr>
        <p:blipFill>
          <a:blip r:embed="rId2"/>
          <a:srcRect/>
          <a:stretch>
            <a:fillRect/>
          </a:stretch>
        </p:blipFill>
        <p:spPr bwMode="auto">
          <a:xfrm>
            <a:off x="1752601" y="3124200"/>
            <a:ext cx="3733800" cy="2158748"/>
          </a:xfrm>
          <a:prstGeom prst="rect">
            <a:avLst/>
          </a:prstGeom>
          <a:noFill/>
          <a:ln w="9525">
            <a:noFill/>
            <a:miter lim="800000"/>
            <a:headEnd/>
            <a:tailEnd/>
          </a:ln>
          <a:effectLst/>
        </p:spPr>
      </p:pic>
      <p:sp>
        <p:nvSpPr>
          <p:cNvPr id="4" name="Footer Placeholder 4">
            <a:extLst>
              <a:ext uri="{FF2B5EF4-FFF2-40B4-BE49-F238E27FC236}">
                <a16:creationId xmlns:a16="http://schemas.microsoft.com/office/drawing/2014/main" id="{2EC01489-DA45-4447-8C8B-5D2065FC8B65}"/>
              </a:ext>
            </a:extLst>
          </p:cNvPr>
          <p:cNvSpPr txBox="1">
            <a:spLocks/>
          </p:cNvSpPr>
          <p:nvPr/>
        </p:nvSpPr>
        <p:spPr>
          <a:xfrm>
            <a:off x="0" y="105152"/>
            <a:ext cx="9144000" cy="330722"/>
          </a:xfrm>
          <a:prstGeom prst="rect">
            <a:avLst/>
          </a:prstGeom>
          <a:solidFill>
            <a:schemeClr val="accent2"/>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CONCURRENCY CONTROL</a:t>
            </a:r>
          </a:p>
        </p:txBody>
      </p:sp>
      <p:sp>
        <p:nvSpPr>
          <p:cNvPr id="6" name="TextBox 5">
            <a:extLst>
              <a:ext uri="{FF2B5EF4-FFF2-40B4-BE49-F238E27FC236}">
                <a16:creationId xmlns:a16="http://schemas.microsoft.com/office/drawing/2014/main" id="{8A89F11B-AA20-4432-AD8F-A4563812574F}"/>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cxnSp>
        <p:nvCxnSpPr>
          <p:cNvPr id="7" name="Straight Arrow Connector 6">
            <a:extLst>
              <a:ext uri="{FF2B5EF4-FFF2-40B4-BE49-F238E27FC236}">
                <a16:creationId xmlns:a16="http://schemas.microsoft.com/office/drawing/2014/main" id="{10079A0B-302F-4A26-A0C4-EBF18FC5C676}"/>
              </a:ext>
            </a:extLst>
          </p:cNvPr>
          <p:cNvCxnSpPr/>
          <p:nvPr/>
        </p:nvCxnSpPr>
        <p:spPr>
          <a:xfrm flipH="1">
            <a:off x="3886200" y="3886200"/>
            <a:ext cx="609600" cy="76200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Deadlock detection</a:t>
            </a:r>
          </a:p>
        </p:txBody>
      </p:sp>
      <p:sp>
        <p:nvSpPr>
          <p:cNvPr id="3" name="Content Placeholder 2"/>
          <p:cNvSpPr>
            <a:spLocks noGrp="1"/>
          </p:cNvSpPr>
          <p:nvPr>
            <p:ph sz="quarter" idx="1"/>
          </p:nvPr>
        </p:nvSpPr>
        <p:spPr/>
        <p:txBody>
          <a:bodyPr/>
          <a:lstStyle/>
          <a:p>
            <a:r>
              <a:rPr lang="en-IN" dirty="0"/>
              <a:t>When should we invoke the detection algorithm?  </a:t>
            </a:r>
          </a:p>
          <a:p>
            <a:r>
              <a:rPr lang="en-IN" dirty="0"/>
              <a:t>The answer depends on two factors:</a:t>
            </a:r>
          </a:p>
          <a:p>
            <a:pPr lvl="1"/>
            <a:r>
              <a:rPr lang="en-IN" b="1" dirty="0"/>
              <a:t>How often does a deadlock occur? </a:t>
            </a:r>
            <a:r>
              <a:rPr lang="en-US" dirty="0"/>
              <a:t>Deadlock – frequent; algorithm - frequent</a:t>
            </a:r>
            <a:endParaRPr lang="en-IN" dirty="0"/>
          </a:p>
          <a:p>
            <a:pPr lvl="1"/>
            <a:r>
              <a:rPr lang="en-IN" b="1" dirty="0"/>
              <a:t>How many transactions will be affected by the deadlock? </a:t>
            </a:r>
            <a:r>
              <a:rPr lang="en-IN" dirty="0"/>
              <a:t>Data items locked by a transaction are unavailable and number of transactions to be </a:t>
            </a:r>
            <a:r>
              <a:rPr lang="en-IN" dirty="0" err="1"/>
              <a:t>rollbacked</a:t>
            </a:r>
            <a:r>
              <a:rPr lang="en-IN" dirty="0"/>
              <a:t>.</a:t>
            </a:r>
          </a:p>
        </p:txBody>
      </p:sp>
      <p:sp>
        <p:nvSpPr>
          <p:cNvPr id="5" name="Footer Placeholder 4">
            <a:extLst>
              <a:ext uri="{FF2B5EF4-FFF2-40B4-BE49-F238E27FC236}">
                <a16:creationId xmlns:a16="http://schemas.microsoft.com/office/drawing/2014/main" id="{0005208E-6FF8-401D-A0D8-3B4C2717A1E3}"/>
              </a:ext>
            </a:extLst>
          </p:cNvPr>
          <p:cNvSpPr txBox="1">
            <a:spLocks/>
          </p:cNvSpPr>
          <p:nvPr/>
        </p:nvSpPr>
        <p:spPr>
          <a:xfrm>
            <a:off x="0" y="105152"/>
            <a:ext cx="9144000" cy="330722"/>
          </a:xfrm>
          <a:prstGeom prst="rect">
            <a:avLst/>
          </a:prstGeom>
          <a:solidFill>
            <a:schemeClr val="accent2"/>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CONCURRENCY CONTROL</a:t>
            </a:r>
          </a:p>
        </p:txBody>
      </p:sp>
      <p:sp>
        <p:nvSpPr>
          <p:cNvPr id="7" name="TextBox 6">
            <a:extLst>
              <a:ext uri="{FF2B5EF4-FFF2-40B4-BE49-F238E27FC236}">
                <a16:creationId xmlns:a16="http://schemas.microsoft.com/office/drawing/2014/main" id="{F3CB2FB5-7ADE-4631-BAC5-23D710238B2D}"/>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Lock Based Protocols</a:t>
            </a:r>
            <a:endParaRPr lang="en-IN" dirty="0"/>
          </a:p>
        </p:txBody>
      </p:sp>
      <p:sp>
        <p:nvSpPr>
          <p:cNvPr id="3" name="Content Placeholder 2"/>
          <p:cNvSpPr>
            <a:spLocks noGrp="1"/>
          </p:cNvSpPr>
          <p:nvPr>
            <p:ph sz="quarter" idx="1"/>
          </p:nvPr>
        </p:nvSpPr>
        <p:spPr>
          <a:xfrm>
            <a:off x="457200" y="1219200"/>
            <a:ext cx="8229600" cy="5105400"/>
          </a:xfrm>
        </p:spPr>
        <p:txBody>
          <a:bodyPr>
            <a:normAutofit fontScale="92500"/>
          </a:bodyPr>
          <a:lstStyle/>
          <a:p>
            <a:r>
              <a:rPr lang="en-IN" dirty="0"/>
              <a:t>There are various modes in which a data item may be locked. </a:t>
            </a:r>
          </a:p>
          <a:p>
            <a:r>
              <a:rPr lang="en-IN" b="1" dirty="0"/>
              <a:t>Shared. If a transaction </a:t>
            </a:r>
            <a:r>
              <a:rPr lang="en-IN" b="1" i="1" dirty="0"/>
              <a:t>Ti has obtained a shared-mode lock (denoted by S) </a:t>
            </a:r>
            <a:r>
              <a:rPr lang="en-IN" dirty="0"/>
              <a:t>on item </a:t>
            </a:r>
            <a:r>
              <a:rPr lang="en-IN" i="1" dirty="0"/>
              <a:t>Q, then Ti can read, but cannot write, Q.</a:t>
            </a:r>
          </a:p>
          <a:p>
            <a:r>
              <a:rPr lang="en-IN" b="1" dirty="0"/>
              <a:t>Exclusive. If a transaction </a:t>
            </a:r>
            <a:r>
              <a:rPr lang="en-IN" b="1" i="1" dirty="0"/>
              <a:t>Ti has obtained an exclusive-mode lock (denoted </a:t>
            </a:r>
            <a:r>
              <a:rPr lang="en-IN" dirty="0"/>
              <a:t>by X) on item </a:t>
            </a:r>
            <a:r>
              <a:rPr lang="en-IN" i="1" dirty="0"/>
              <a:t>Q, then Ti can both read and write Q.</a:t>
            </a:r>
          </a:p>
          <a:p>
            <a:r>
              <a:rPr lang="en-IN" dirty="0"/>
              <a:t>The transaction makes the request to the concurrency-control manager, which </a:t>
            </a:r>
            <a:r>
              <a:rPr lang="en-IN" b="1" dirty="0"/>
              <a:t>grants the lock to the transaction. </a:t>
            </a:r>
          </a:p>
          <a:p>
            <a:r>
              <a:rPr lang="en-IN" b="1" dirty="0"/>
              <a:t>The use of these two lock modes </a:t>
            </a:r>
            <a:r>
              <a:rPr lang="en-IN" dirty="0"/>
              <a:t>allows multiple transactions to read a data item but limits write access to just one transaction at a time.</a:t>
            </a:r>
            <a:endParaRPr lang="en-IN" b="1" dirty="0"/>
          </a:p>
          <a:p>
            <a:endParaRPr lang="en-IN" dirty="0"/>
          </a:p>
        </p:txBody>
      </p:sp>
      <p:sp>
        <p:nvSpPr>
          <p:cNvPr id="5" name="Footer Placeholder 4">
            <a:extLst>
              <a:ext uri="{FF2B5EF4-FFF2-40B4-BE49-F238E27FC236}">
                <a16:creationId xmlns:a16="http://schemas.microsoft.com/office/drawing/2014/main" id="{F6BC4EFE-7091-42BD-9AD8-1F399BBC4EEF}"/>
              </a:ext>
            </a:extLst>
          </p:cNvPr>
          <p:cNvSpPr txBox="1">
            <a:spLocks/>
          </p:cNvSpPr>
          <p:nvPr/>
        </p:nvSpPr>
        <p:spPr>
          <a:xfrm>
            <a:off x="0" y="105152"/>
            <a:ext cx="9144000" cy="330722"/>
          </a:xfrm>
          <a:prstGeom prst="rect">
            <a:avLst/>
          </a:prstGeom>
          <a:solidFill>
            <a:schemeClr val="accent2"/>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CONCURRENCY CONTROL</a:t>
            </a:r>
          </a:p>
        </p:txBody>
      </p:sp>
      <p:sp>
        <p:nvSpPr>
          <p:cNvPr id="7" name="TextBox 6">
            <a:extLst>
              <a:ext uri="{FF2B5EF4-FFF2-40B4-BE49-F238E27FC236}">
                <a16:creationId xmlns:a16="http://schemas.microsoft.com/office/drawing/2014/main" id="{C6C67E2F-A7B8-4C50-BF9C-0D1D3EB2FD8A}"/>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Deadlock Recovery</a:t>
            </a:r>
          </a:p>
        </p:txBody>
      </p:sp>
      <p:sp>
        <p:nvSpPr>
          <p:cNvPr id="3" name="Content Placeholder 2"/>
          <p:cNvSpPr>
            <a:spLocks noGrp="1"/>
          </p:cNvSpPr>
          <p:nvPr>
            <p:ph sz="quarter" idx="1"/>
          </p:nvPr>
        </p:nvSpPr>
        <p:spPr>
          <a:xfrm>
            <a:off x="457200" y="1219200"/>
            <a:ext cx="8229600" cy="5181600"/>
          </a:xfrm>
        </p:spPr>
        <p:txBody>
          <a:bodyPr>
            <a:normAutofit/>
          </a:bodyPr>
          <a:lstStyle/>
          <a:p>
            <a:pPr>
              <a:buNone/>
            </a:pPr>
            <a:r>
              <a:rPr lang="en-US" dirty="0"/>
              <a:t>1. Selection of a victim</a:t>
            </a:r>
          </a:p>
          <a:p>
            <a:pPr lvl="1"/>
            <a:r>
              <a:rPr lang="en-IN" sz="2200" dirty="0"/>
              <a:t>Determine which transaction (or transactions) to roll back</a:t>
            </a:r>
          </a:p>
          <a:p>
            <a:pPr lvl="1"/>
            <a:r>
              <a:rPr lang="en-IN" sz="2200" dirty="0"/>
              <a:t>Choose the transactions that will incur the minimum cost</a:t>
            </a:r>
          </a:p>
          <a:p>
            <a:pPr lvl="1"/>
            <a:r>
              <a:rPr lang="en-US" sz="2200" dirty="0"/>
              <a:t>Factors that determine the cost</a:t>
            </a:r>
          </a:p>
          <a:p>
            <a:pPr lvl="1"/>
            <a:r>
              <a:rPr lang="en-IN" sz="2200" dirty="0"/>
              <a:t>How long the transaction has computed, and how much longer the transaction will compute before it completes </a:t>
            </a:r>
          </a:p>
          <a:p>
            <a:pPr lvl="1"/>
            <a:r>
              <a:rPr lang="en-IN" sz="2200" dirty="0"/>
              <a:t>How many data items the transaction has used and how many more data items the transaction needs for it to complete.</a:t>
            </a:r>
          </a:p>
          <a:p>
            <a:pPr lvl="1"/>
            <a:r>
              <a:rPr lang="en-IN" sz="2200" dirty="0"/>
              <a:t>How many transactions will be involved in the rollback.</a:t>
            </a:r>
            <a:endParaRPr lang="en-US" sz="2200" dirty="0"/>
          </a:p>
          <a:p>
            <a:pPr>
              <a:buNone/>
            </a:pPr>
            <a:r>
              <a:rPr lang="en-US" dirty="0"/>
              <a:t>2. Rollback :- Total or partial</a:t>
            </a:r>
          </a:p>
          <a:p>
            <a:pPr>
              <a:buNone/>
            </a:pPr>
            <a:r>
              <a:rPr lang="en-US" dirty="0"/>
              <a:t>3. Starvation:- Same transaction becomes the victim (Limit the count and include no. of rollbacks in the cost)</a:t>
            </a:r>
            <a:endParaRPr lang="en-IN" dirty="0"/>
          </a:p>
        </p:txBody>
      </p:sp>
      <p:sp>
        <p:nvSpPr>
          <p:cNvPr id="5" name="Footer Placeholder 4">
            <a:extLst>
              <a:ext uri="{FF2B5EF4-FFF2-40B4-BE49-F238E27FC236}">
                <a16:creationId xmlns:a16="http://schemas.microsoft.com/office/drawing/2014/main" id="{A0687884-9277-44BB-B8BE-D3F016A50BB3}"/>
              </a:ext>
            </a:extLst>
          </p:cNvPr>
          <p:cNvSpPr txBox="1">
            <a:spLocks/>
          </p:cNvSpPr>
          <p:nvPr/>
        </p:nvSpPr>
        <p:spPr>
          <a:xfrm>
            <a:off x="0" y="105152"/>
            <a:ext cx="9144000" cy="330722"/>
          </a:xfrm>
          <a:prstGeom prst="rect">
            <a:avLst/>
          </a:prstGeom>
          <a:solidFill>
            <a:schemeClr val="accent2"/>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CONCURRENCY CONTROL</a:t>
            </a:r>
          </a:p>
        </p:txBody>
      </p:sp>
      <p:sp>
        <p:nvSpPr>
          <p:cNvPr id="7" name="TextBox 6">
            <a:extLst>
              <a:ext uri="{FF2B5EF4-FFF2-40B4-BE49-F238E27FC236}">
                <a16:creationId xmlns:a16="http://schemas.microsoft.com/office/drawing/2014/main" id="{CC16D8AE-FC16-401B-B9EE-BDB48EEF1C7D}"/>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Lock Based Protocols</a:t>
            </a:r>
            <a:endParaRPr lang="en-IN" dirty="0"/>
          </a:p>
        </p:txBody>
      </p:sp>
      <p:sp>
        <p:nvSpPr>
          <p:cNvPr id="3" name="Content Placeholder 2"/>
          <p:cNvSpPr>
            <a:spLocks noGrp="1"/>
          </p:cNvSpPr>
          <p:nvPr>
            <p:ph sz="quarter" idx="1"/>
          </p:nvPr>
        </p:nvSpPr>
        <p:spPr>
          <a:xfrm>
            <a:off x="457200" y="1219200"/>
            <a:ext cx="8229600" cy="5334000"/>
          </a:xfrm>
        </p:spPr>
        <p:txBody>
          <a:bodyPr>
            <a:noAutofit/>
          </a:bodyPr>
          <a:lstStyle/>
          <a:p>
            <a:r>
              <a:rPr lang="en-IN" sz="2400" dirty="0"/>
              <a:t>Let </a:t>
            </a:r>
            <a:r>
              <a:rPr lang="en-IN" sz="2400" i="1" dirty="0"/>
              <a:t>A and B represent arbitrary lock </a:t>
            </a:r>
            <a:r>
              <a:rPr lang="en-IN" sz="2400" dirty="0"/>
              <a:t>modes. Suppose that a transaction </a:t>
            </a:r>
            <a:r>
              <a:rPr lang="en-IN" sz="2400" i="1" dirty="0"/>
              <a:t>Ti requests a lock of mode A on item Q on </a:t>
            </a:r>
            <a:r>
              <a:rPr lang="en-IN" sz="2400" dirty="0"/>
              <a:t>which transaction </a:t>
            </a:r>
            <a:r>
              <a:rPr lang="en-IN" sz="2400" i="1" dirty="0" err="1"/>
              <a:t>Tj</a:t>
            </a:r>
            <a:r>
              <a:rPr lang="en-IN" sz="2400" i="1" dirty="0"/>
              <a:t> (Ti = </a:t>
            </a:r>
            <a:r>
              <a:rPr lang="en-IN" sz="2400" i="1" dirty="0" err="1"/>
              <a:t>Tj</a:t>
            </a:r>
            <a:r>
              <a:rPr lang="en-IN" sz="2400" i="1" dirty="0"/>
              <a:t> ) currently holds a lock of mode B.</a:t>
            </a:r>
          </a:p>
          <a:p>
            <a:r>
              <a:rPr lang="en-IN" sz="2400" i="1" dirty="0"/>
              <a:t>If transaction Ti </a:t>
            </a:r>
            <a:r>
              <a:rPr lang="en-IN" sz="2400" dirty="0"/>
              <a:t>can be granted a lock on </a:t>
            </a:r>
            <a:r>
              <a:rPr lang="en-IN" sz="2400" i="1" dirty="0"/>
              <a:t>Q immediately, in spite of the presence of the mode B </a:t>
            </a:r>
            <a:r>
              <a:rPr lang="en-IN" sz="2400" dirty="0"/>
              <a:t>lock, then we say mode  </a:t>
            </a:r>
            <a:r>
              <a:rPr lang="en-IN" sz="2400" i="1" dirty="0"/>
              <a:t>A is </a:t>
            </a:r>
            <a:r>
              <a:rPr lang="en-IN" sz="2400" b="1" i="1" dirty="0"/>
              <a:t>compatible with mode B.</a:t>
            </a:r>
          </a:p>
          <a:p>
            <a:r>
              <a:rPr lang="en-IN" sz="2400" dirty="0"/>
              <a:t>A transaction requests a shared lock on data item </a:t>
            </a:r>
            <a:r>
              <a:rPr lang="en-IN" sz="2400" i="1" dirty="0"/>
              <a:t>Q by executing the lock-</a:t>
            </a:r>
            <a:r>
              <a:rPr lang="en-IN" sz="2400" dirty="0"/>
              <a:t>S(</a:t>
            </a:r>
            <a:r>
              <a:rPr lang="en-IN" sz="2400" i="1" dirty="0"/>
              <a:t>Q) instruction.</a:t>
            </a:r>
            <a:r>
              <a:rPr lang="en-IN" sz="2400" dirty="0"/>
              <a:t> A transaction can unlock a data item </a:t>
            </a:r>
            <a:r>
              <a:rPr lang="en-IN" sz="2400" i="1" dirty="0"/>
              <a:t>Q by the unlock(Q)</a:t>
            </a:r>
            <a:r>
              <a:rPr lang="en-IN" sz="2400" dirty="0"/>
              <a:t>instruction.</a:t>
            </a:r>
            <a:endParaRPr lang="en-IN" sz="2400" b="1" i="1" dirty="0"/>
          </a:p>
          <a:p>
            <a:pPr>
              <a:buNone/>
            </a:pPr>
            <a:endParaRPr lang="en-US" sz="2400" b="1" i="1" dirty="0"/>
          </a:p>
          <a:p>
            <a:pPr>
              <a:buNone/>
            </a:pPr>
            <a:r>
              <a:rPr lang="en-IN" sz="2400" b="1" i="1" dirty="0"/>
              <a:t>                       </a:t>
            </a:r>
          </a:p>
          <a:p>
            <a:pPr>
              <a:buNone/>
            </a:pPr>
            <a:r>
              <a:rPr lang="en-IN" sz="2400" b="1" i="1" dirty="0"/>
              <a:t>                                   </a:t>
            </a:r>
          </a:p>
          <a:p>
            <a:pPr>
              <a:buNone/>
            </a:pPr>
            <a:r>
              <a:rPr lang="en-IN" sz="2400" b="1" i="1" dirty="0"/>
              <a:t>                                                               compatibility matrix</a:t>
            </a:r>
            <a:endParaRPr lang="en-IN" sz="2400" dirty="0"/>
          </a:p>
        </p:txBody>
      </p:sp>
      <p:pic>
        <p:nvPicPr>
          <p:cNvPr id="4" name="Picture 2"/>
          <p:cNvPicPr>
            <a:picLocks noChangeAspect="1" noChangeArrowheads="1"/>
          </p:cNvPicPr>
          <p:nvPr/>
        </p:nvPicPr>
        <p:blipFill>
          <a:blip r:embed="rId2"/>
          <a:srcRect/>
          <a:stretch>
            <a:fillRect/>
          </a:stretch>
        </p:blipFill>
        <p:spPr bwMode="auto">
          <a:xfrm>
            <a:off x="5867400" y="4419600"/>
            <a:ext cx="2681249" cy="1509712"/>
          </a:xfrm>
          <a:prstGeom prst="rect">
            <a:avLst/>
          </a:prstGeom>
          <a:noFill/>
          <a:ln w="9525">
            <a:noFill/>
            <a:miter lim="800000"/>
            <a:headEnd/>
            <a:tailEnd/>
          </a:ln>
          <a:effectLst/>
        </p:spPr>
      </p:pic>
      <p:cxnSp>
        <p:nvCxnSpPr>
          <p:cNvPr id="6" name="Straight Connector 5"/>
          <p:cNvCxnSpPr/>
          <p:nvPr/>
        </p:nvCxnSpPr>
        <p:spPr>
          <a:xfrm rot="5400000">
            <a:off x="2929596" y="2133600"/>
            <a:ext cx="22860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EC4CD540-AA89-4483-92E1-87785DFE19C1}"/>
              </a:ext>
            </a:extLst>
          </p:cNvPr>
          <p:cNvSpPr txBox="1">
            <a:spLocks/>
          </p:cNvSpPr>
          <p:nvPr/>
        </p:nvSpPr>
        <p:spPr>
          <a:xfrm>
            <a:off x="0" y="105152"/>
            <a:ext cx="9144000" cy="330722"/>
          </a:xfrm>
          <a:prstGeom prst="rect">
            <a:avLst/>
          </a:prstGeom>
          <a:solidFill>
            <a:schemeClr val="accent2"/>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CONCURRENCY CONTROL</a:t>
            </a:r>
          </a:p>
        </p:txBody>
      </p:sp>
      <p:sp>
        <p:nvSpPr>
          <p:cNvPr id="13" name="TextBox 12">
            <a:extLst>
              <a:ext uri="{FF2B5EF4-FFF2-40B4-BE49-F238E27FC236}">
                <a16:creationId xmlns:a16="http://schemas.microsoft.com/office/drawing/2014/main" id="{8E78AD2A-0904-433B-9E0A-E4725CA86BB8}"/>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Lock Based Protocols</a:t>
            </a:r>
            <a:endParaRPr lang="en-IN" dirty="0"/>
          </a:p>
        </p:txBody>
      </p:sp>
      <p:sp>
        <p:nvSpPr>
          <p:cNvPr id="3" name="Content Placeholder 2"/>
          <p:cNvSpPr>
            <a:spLocks noGrp="1"/>
          </p:cNvSpPr>
          <p:nvPr>
            <p:ph sz="quarter" idx="1"/>
          </p:nvPr>
        </p:nvSpPr>
        <p:spPr>
          <a:xfrm>
            <a:off x="457200" y="1219200"/>
            <a:ext cx="8229600" cy="5105400"/>
          </a:xfrm>
        </p:spPr>
        <p:txBody>
          <a:bodyPr>
            <a:normAutofit fontScale="92500" lnSpcReduction="20000"/>
          </a:bodyPr>
          <a:lstStyle/>
          <a:p>
            <a:r>
              <a:rPr lang="en-IN" i="1" dirty="0"/>
              <a:t>Ti is made to </a:t>
            </a:r>
            <a:r>
              <a:rPr lang="en-IN" b="1" i="1" dirty="0"/>
              <a:t>wait until all incompatible </a:t>
            </a:r>
            <a:r>
              <a:rPr lang="en-IN" dirty="0"/>
              <a:t>locks held by other transactions have been released</a:t>
            </a:r>
          </a:p>
          <a:p>
            <a:pPr>
              <a:buNone/>
            </a:pPr>
            <a:r>
              <a:rPr lang="en-IN" i="1" dirty="0"/>
              <a:t>			T1: lock-X(B);</a:t>
            </a:r>
          </a:p>
          <a:p>
            <a:pPr>
              <a:buNone/>
            </a:pPr>
            <a:r>
              <a:rPr lang="en-IN" dirty="0"/>
              <a:t>			read(</a:t>
            </a:r>
            <a:r>
              <a:rPr lang="en-IN" i="1" dirty="0"/>
              <a:t>B);</a:t>
            </a:r>
          </a:p>
          <a:p>
            <a:pPr>
              <a:buNone/>
            </a:pPr>
            <a:r>
              <a:rPr lang="en-IN" i="1" dirty="0"/>
              <a:t>			B := B − 50;</a:t>
            </a:r>
          </a:p>
          <a:p>
            <a:pPr>
              <a:buNone/>
            </a:pPr>
            <a:r>
              <a:rPr lang="en-IN" dirty="0"/>
              <a:t>			write(</a:t>
            </a:r>
            <a:r>
              <a:rPr lang="en-IN" i="1" dirty="0"/>
              <a:t>B);</a:t>
            </a:r>
          </a:p>
          <a:p>
            <a:pPr>
              <a:buNone/>
            </a:pPr>
            <a:r>
              <a:rPr lang="en-IN" dirty="0"/>
              <a:t>			</a:t>
            </a:r>
            <a:r>
              <a:rPr lang="en-IN" dirty="0">
                <a:highlight>
                  <a:srgbClr val="FFFF00"/>
                </a:highlight>
              </a:rPr>
              <a:t>unlock(</a:t>
            </a:r>
            <a:r>
              <a:rPr lang="en-IN" i="1" dirty="0">
                <a:highlight>
                  <a:srgbClr val="FFFF00"/>
                </a:highlight>
              </a:rPr>
              <a:t>B);                 </a:t>
            </a:r>
            <a:endParaRPr lang="en-IN" b="1" i="1" dirty="0">
              <a:highlight>
                <a:srgbClr val="FFFF00"/>
              </a:highlight>
            </a:endParaRPr>
          </a:p>
          <a:p>
            <a:pPr>
              <a:buNone/>
            </a:pPr>
            <a:r>
              <a:rPr lang="en-IN" dirty="0"/>
              <a:t>			lock-X(</a:t>
            </a:r>
            <a:r>
              <a:rPr lang="en-IN" i="1" dirty="0"/>
              <a:t>A);</a:t>
            </a:r>
          </a:p>
          <a:p>
            <a:pPr>
              <a:buNone/>
            </a:pPr>
            <a:r>
              <a:rPr lang="en-IN" dirty="0"/>
              <a:t>			read(</a:t>
            </a:r>
            <a:r>
              <a:rPr lang="en-IN" i="1" dirty="0"/>
              <a:t>A);</a:t>
            </a:r>
          </a:p>
          <a:p>
            <a:pPr>
              <a:buNone/>
            </a:pPr>
            <a:r>
              <a:rPr lang="en-IN" i="1" dirty="0"/>
              <a:t>			A := A + 50;</a:t>
            </a:r>
          </a:p>
          <a:p>
            <a:pPr>
              <a:buNone/>
            </a:pPr>
            <a:r>
              <a:rPr lang="en-IN" dirty="0"/>
              <a:t>			write(</a:t>
            </a:r>
            <a:r>
              <a:rPr lang="en-IN" i="1" dirty="0"/>
              <a:t>A);</a:t>
            </a:r>
          </a:p>
          <a:p>
            <a:pPr>
              <a:buNone/>
            </a:pPr>
            <a:r>
              <a:rPr lang="en-IN" dirty="0"/>
              <a:t>			</a:t>
            </a:r>
            <a:r>
              <a:rPr lang="en-IN" dirty="0">
                <a:highlight>
                  <a:srgbClr val="FFFF00"/>
                </a:highlight>
              </a:rPr>
              <a:t>unlock(</a:t>
            </a:r>
            <a:r>
              <a:rPr lang="en-IN" i="1" dirty="0">
                <a:highlight>
                  <a:srgbClr val="FFFF00"/>
                </a:highlight>
              </a:rPr>
              <a:t>A)</a:t>
            </a:r>
            <a:r>
              <a:rPr lang="en-IN" i="1" dirty="0"/>
              <a:t>.</a:t>
            </a:r>
          </a:p>
          <a:p>
            <a:pPr>
              <a:buNone/>
            </a:pPr>
            <a:endParaRPr lang="en-IN" i="1" dirty="0"/>
          </a:p>
          <a:p>
            <a:pPr>
              <a:buNone/>
            </a:pPr>
            <a:r>
              <a:rPr lang="en-IN" b="1" i="1" dirty="0"/>
              <a:t>           TRANSACTION  T1</a:t>
            </a:r>
            <a:endParaRPr lang="en-IN" dirty="0"/>
          </a:p>
        </p:txBody>
      </p:sp>
      <p:sp>
        <p:nvSpPr>
          <p:cNvPr id="4" name="Content Placeholder 2"/>
          <p:cNvSpPr txBox="1">
            <a:spLocks/>
          </p:cNvSpPr>
          <p:nvPr/>
        </p:nvSpPr>
        <p:spPr>
          <a:xfrm>
            <a:off x="3962400" y="1691640"/>
            <a:ext cx="4495800" cy="4937760"/>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6000"/>
              <a:buFont typeface="Wingdings 3"/>
              <a:buNone/>
              <a:tabLst/>
              <a:defRPr/>
            </a:pPr>
            <a:r>
              <a:rPr kumimoji="0" lang="en-IN" sz="2600" b="0" i="0" u="none" strike="noStrike" kern="1200" cap="none" spc="0" normalizeH="0" baseline="0" noProof="0" dirty="0">
                <a:ln>
                  <a:noFill/>
                </a:ln>
                <a:solidFill>
                  <a:schemeClr val="tx1"/>
                </a:solidFill>
                <a:effectLst/>
                <a:uLnTx/>
                <a:uFillTx/>
                <a:latin typeface="+mn-lt"/>
                <a:ea typeface="+mn-ea"/>
                <a:cs typeface="+mn-cs"/>
              </a:rPr>
              <a:t>			lock-S(</a:t>
            </a:r>
            <a:r>
              <a:rPr kumimoji="0" lang="en-IN" sz="2600" b="0" i="1" u="none" strike="noStrike" kern="1200" cap="none" spc="0" normalizeH="0" baseline="0" noProof="0" dirty="0">
                <a:ln>
                  <a:noFill/>
                </a:ln>
                <a:solidFill>
                  <a:schemeClr val="tx1"/>
                </a:solidFill>
                <a:effectLst/>
                <a:uLnTx/>
                <a:uFillTx/>
                <a:latin typeface="+mn-lt"/>
                <a:ea typeface="+mn-ea"/>
                <a:cs typeface="+mn-cs"/>
              </a:rPr>
              <a:t>A);</a:t>
            </a:r>
          </a:p>
          <a:p>
            <a:pPr marL="274320" marR="0" lvl="0" indent="-274320" algn="l" defTabSz="914400" rtl="0" eaLnBrk="1" fontAlgn="auto" latinLnBrk="0" hangingPunct="1">
              <a:lnSpc>
                <a:spcPct val="100000"/>
              </a:lnSpc>
              <a:spcBef>
                <a:spcPts val="600"/>
              </a:spcBef>
              <a:spcAft>
                <a:spcPts val="0"/>
              </a:spcAft>
              <a:buClr>
                <a:schemeClr val="accent1"/>
              </a:buClr>
              <a:buSzPct val="76000"/>
              <a:buFont typeface="Wingdings 3"/>
              <a:buNone/>
              <a:tabLst/>
              <a:defRPr/>
            </a:pPr>
            <a:r>
              <a:rPr kumimoji="0" lang="en-IN" sz="2600" b="0" i="0" u="none" strike="noStrike" kern="1200" cap="none" spc="0" normalizeH="0" baseline="0" noProof="0" dirty="0">
                <a:ln>
                  <a:noFill/>
                </a:ln>
                <a:solidFill>
                  <a:schemeClr val="tx1"/>
                </a:solidFill>
                <a:effectLst/>
                <a:uLnTx/>
                <a:uFillTx/>
                <a:latin typeface="+mn-lt"/>
                <a:ea typeface="+mn-ea"/>
                <a:cs typeface="+mn-cs"/>
              </a:rPr>
              <a:t>			read(</a:t>
            </a:r>
            <a:r>
              <a:rPr kumimoji="0" lang="en-IN" sz="2600" b="0" i="1" u="none" strike="noStrike" kern="1200" cap="none" spc="0" normalizeH="0" baseline="0" noProof="0" dirty="0">
                <a:ln>
                  <a:noFill/>
                </a:ln>
                <a:solidFill>
                  <a:schemeClr val="tx1"/>
                </a:solidFill>
                <a:effectLst/>
                <a:uLnTx/>
                <a:uFillTx/>
                <a:latin typeface="+mn-lt"/>
                <a:ea typeface="+mn-ea"/>
                <a:cs typeface="+mn-cs"/>
              </a:rPr>
              <a:t>A);</a:t>
            </a:r>
          </a:p>
          <a:p>
            <a:pPr marL="274320" marR="0" lvl="0" indent="-274320" algn="l" defTabSz="914400" rtl="0" eaLnBrk="1" fontAlgn="auto" latinLnBrk="0" hangingPunct="1">
              <a:lnSpc>
                <a:spcPct val="100000"/>
              </a:lnSpc>
              <a:spcBef>
                <a:spcPts val="600"/>
              </a:spcBef>
              <a:spcAft>
                <a:spcPts val="0"/>
              </a:spcAft>
              <a:buClr>
                <a:schemeClr val="accent1"/>
              </a:buClr>
              <a:buSzPct val="76000"/>
              <a:buFont typeface="Wingdings 3"/>
              <a:buNone/>
              <a:tabLst/>
              <a:defRPr/>
            </a:pPr>
            <a:r>
              <a:rPr kumimoji="0" lang="en-IN" sz="2600" b="0" i="0" u="none" strike="noStrike" kern="1200" cap="none" spc="0" normalizeH="0" baseline="0" noProof="0" dirty="0">
                <a:ln>
                  <a:noFill/>
                </a:ln>
                <a:solidFill>
                  <a:schemeClr val="tx1"/>
                </a:solidFill>
                <a:effectLst/>
                <a:uLnTx/>
                <a:uFillTx/>
                <a:latin typeface="+mn-lt"/>
                <a:ea typeface="+mn-ea"/>
                <a:cs typeface="+mn-cs"/>
              </a:rPr>
              <a:t>			</a:t>
            </a:r>
            <a:r>
              <a:rPr kumimoji="0" lang="en-IN" sz="2600" b="0" i="0" u="none" strike="noStrike" kern="1200" cap="none" spc="0" normalizeH="0" baseline="0" noProof="0" dirty="0">
                <a:ln>
                  <a:noFill/>
                </a:ln>
                <a:solidFill>
                  <a:schemeClr val="tx1"/>
                </a:solidFill>
                <a:effectLst/>
                <a:highlight>
                  <a:srgbClr val="FFFF00"/>
                </a:highlight>
                <a:uLnTx/>
                <a:uFillTx/>
                <a:latin typeface="+mn-lt"/>
                <a:ea typeface="+mn-ea"/>
                <a:cs typeface="+mn-cs"/>
              </a:rPr>
              <a:t>unlock(</a:t>
            </a:r>
            <a:r>
              <a:rPr kumimoji="0" lang="en-IN" sz="2600" b="0" i="1" u="none" strike="noStrike" kern="1200" cap="none" spc="0" normalizeH="0" baseline="0" noProof="0" dirty="0">
                <a:ln>
                  <a:noFill/>
                </a:ln>
                <a:solidFill>
                  <a:schemeClr val="tx1"/>
                </a:solidFill>
                <a:effectLst/>
                <a:highlight>
                  <a:srgbClr val="FFFF00"/>
                </a:highlight>
                <a:uLnTx/>
                <a:uFillTx/>
                <a:latin typeface="+mn-lt"/>
                <a:ea typeface="+mn-ea"/>
                <a:cs typeface="+mn-cs"/>
              </a:rPr>
              <a:t>A);</a:t>
            </a:r>
          </a:p>
          <a:p>
            <a:pPr marL="274320" marR="0" lvl="0" indent="-274320" algn="l" defTabSz="914400" rtl="0" eaLnBrk="1" fontAlgn="auto" latinLnBrk="0" hangingPunct="1">
              <a:lnSpc>
                <a:spcPct val="100000"/>
              </a:lnSpc>
              <a:spcBef>
                <a:spcPts val="600"/>
              </a:spcBef>
              <a:spcAft>
                <a:spcPts val="0"/>
              </a:spcAft>
              <a:buClr>
                <a:schemeClr val="accent1"/>
              </a:buClr>
              <a:buSzPct val="76000"/>
              <a:buFont typeface="Wingdings 3"/>
              <a:buNone/>
              <a:tabLst/>
              <a:defRPr/>
            </a:pPr>
            <a:r>
              <a:rPr kumimoji="0" lang="en-IN" sz="2600" b="0" i="0" u="none" strike="noStrike" kern="1200" cap="none" spc="0" normalizeH="0" baseline="0" noProof="0" dirty="0">
                <a:ln>
                  <a:noFill/>
                </a:ln>
                <a:solidFill>
                  <a:schemeClr val="tx1"/>
                </a:solidFill>
                <a:effectLst/>
                <a:uLnTx/>
                <a:uFillTx/>
                <a:latin typeface="+mn-lt"/>
                <a:ea typeface="+mn-ea"/>
                <a:cs typeface="+mn-cs"/>
              </a:rPr>
              <a:t>			lock-S(</a:t>
            </a:r>
            <a:r>
              <a:rPr kumimoji="0" lang="en-IN" sz="2600" b="0" i="1" u="none" strike="noStrike" kern="1200" cap="none" spc="0" normalizeH="0" baseline="0" noProof="0" dirty="0">
                <a:ln>
                  <a:noFill/>
                </a:ln>
                <a:solidFill>
                  <a:schemeClr val="tx1"/>
                </a:solidFill>
                <a:effectLst/>
                <a:uLnTx/>
                <a:uFillTx/>
                <a:latin typeface="+mn-lt"/>
                <a:ea typeface="+mn-ea"/>
                <a:cs typeface="+mn-cs"/>
              </a:rPr>
              <a:t>B);		</a:t>
            </a:r>
          </a:p>
          <a:p>
            <a:pPr marL="274320" marR="0" lvl="0" indent="-274320" algn="l" defTabSz="914400" rtl="0" eaLnBrk="1" fontAlgn="auto" latinLnBrk="0" hangingPunct="1">
              <a:lnSpc>
                <a:spcPct val="100000"/>
              </a:lnSpc>
              <a:spcBef>
                <a:spcPts val="600"/>
              </a:spcBef>
              <a:spcAft>
                <a:spcPts val="0"/>
              </a:spcAft>
              <a:buClr>
                <a:schemeClr val="accent1"/>
              </a:buClr>
              <a:buSzPct val="76000"/>
              <a:buFont typeface="Wingdings 3"/>
              <a:buNone/>
              <a:tabLst/>
              <a:defRPr/>
            </a:pPr>
            <a:r>
              <a:rPr kumimoji="0" lang="en-IN" sz="2600" b="0" i="0" u="none" strike="noStrike" kern="1200" cap="none" spc="0" normalizeH="0" baseline="0" noProof="0" dirty="0">
                <a:ln>
                  <a:noFill/>
                </a:ln>
                <a:solidFill>
                  <a:schemeClr val="tx1"/>
                </a:solidFill>
                <a:effectLst/>
                <a:uLnTx/>
                <a:uFillTx/>
                <a:latin typeface="+mn-lt"/>
                <a:ea typeface="+mn-ea"/>
                <a:cs typeface="+mn-cs"/>
              </a:rPr>
              <a:t>			read(</a:t>
            </a:r>
            <a:r>
              <a:rPr kumimoji="0" lang="en-IN" sz="2600" b="0" i="1" u="none" strike="noStrike" kern="1200" cap="none" spc="0" normalizeH="0" baseline="0" noProof="0" dirty="0">
                <a:ln>
                  <a:noFill/>
                </a:ln>
                <a:solidFill>
                  <a:schemeClr val="tx1"/>
                </a:solidFill>
                <a:effectLst/>
                <a:uLnTx/>
                <a:uFillTx/>
                <a:latin typeface="+mn-lt"/>
                <a:ea typeface="+mn-ea"/>
                <a:cs typeface="+mn-cs"/>
              </a:rPr>
              <a:t>B);</a:t>
            </a:r>
          </a:p>
          <a:p>
            <a:pPr marL="274320" marR="0" lvl="0" indent="-274320" algn="l" defTabSz="914400" rtl="0" eaLnBrk="1" fontAlgn="auto" latinLnBrk="0" hangingPunct="1">
              <a:lnSpc>
                <a:spcPct val="100000"/>
              </a:lnSpc>
              <a:spcBef>
                <a:spcPts val="600"/>
              </a:spcBef>
              <a:spcAft>
                <a:spcPts val="0"/>
              </a:spcAft>
              <a:buClr>
                <a:schemeClr val="accent1"/>
              </a:buClr>
              <a:buSzPct val="76000"/>
              <a:buFont typeface="Wingdings 3"/>
              <a:buNone/>
              <a:tabLst/>
              <a:defRPr/>
            </a:pPr>
            <a:r>
              <a:rPr kumimoji="0" lang="en-IN" sz="2600" b="0" i="0" u="none" strike="noStrike" kern="1200" cap="none" spc="0" normalizeH="0" baseline="0" noProof="0" dirty="0">
                <a:ln>
                  <a:noFill/>
                </a:ln>
                <a:solidFill>
                  <a:schemeClr val="tx1"/>
                </a:solidFill>
                <a:effectLst/>
                <a:uLnTx/>
                <a:uFillTx/>
                <a:latin typeface="+mn-lt"/>
                <a:ea typeface="+mn-ea"/>
                <a:cs typeface="+mn-cs"/>
              </a:rPr>
              <a:t>			</a:t>
            </a:r>
            <a:r>
              <a:rPr kumimoji="0" lang="en-IN" sz="2600" b="0" i="0" u="none" strike="noStrike" kern="1200" cap="none" spc="0" normalizeH="0" baseline="0" noProof="0" dirty="0">
                <a:ln>
                  <a:noFill/>
                </a:ln>
                <a:solidFill>
                  <a:schemeClr val="tx1"/>
                </a:solidFill>
                <a:effectLst/>
                <a:highlight>
                  <a:srgbClr val="FFFF00"/>
                </a:highlight>
                <a:uLnTx/>
                <a:uFillTx/>
                <a:latin typeface="+mn-lt"/>
                <a:ea typeface="+mn-ea"/>
                <a:cs typeface="+mn-cs"/>
              </a:rPr>
              <a:t>unlock(</a:t>
            </a:r>
            <a:r>
              <a:rPr kumimoji="0" lang="en-IN" sz="2600" b="0" i="1" u="none" strike="noStrike" kern="1200" cap="none" spc="0" normalizeH="0" baseline="0" noProof="0" dirty="0">
                <a:ln>
                  <a:noFill/>
                </a:ln>
                <a:solidFill>
                  <a:schemeClr val="tx1"/>
                </a:solidFill>
                <a:effectLst/>
                <a:highlight>
                  <a:srgbClr val="FFFF00"/>
                </a:highlight>
                <a:uLnTx/>
                <a:uFillTx/>
                <a:latin typeface="+mn-lt"/>
                <a:ea typeface="+mn-ea"/>
                <a:cs typeface="+mn-cs"/>
              </a:rPr>
              <a:t>B);</a:t>
            </a:r>
          </a:p>
          <a:p>
            <a:pPr marL="274320" marR="0" lvl="0" indent="-274320" algn="l" defTabSz="914400" rtl="0" eaLnBrk="1" fontAlgn="auto" latinLnBrk="0" hangingPunct="1">
              <a:lnSpc>
                <a:spcPct val="100000"/>
              </a:lnSpc>
              <a:spcBef>
                <a:spcPts val="600"/>
              </a:spcBef>
              <a:spcAft>
                <a:spcPts val="0"/>
              </a:spcAft>
              <a:buClr>
                <a:schemeClr val="accent1"/>
              </a:buClr>
              <a:buSzPct val="76000"/>
              <a:buFont typeface="Wingdings 3"/>
              <a:buNone/>
              <a:tabLst/>
              <a:defRPr/>
            </a:pPr>
            <a:r>
              <a:rPr kumimoji="0" lang="en-IN" sz="2600" b="0" i="0" u="none" strike="noStrike" kern="1200" cap="none" spc="0" normalizeH="0" baseline="0" noProof="0" dirty="0">
                <a:ln>
                  <a:noFill/>
                </a:ln>
                <a:solidFill>
                  <a:schemeClr val="tx1"/>
                </a:solidFill>
                <a:effectLst/>
                <a:uLnTx/>
                <a:uFillTx/>
                <a:latin typeface="+mn-lt"/>
                <a:ea typeface="+mn-ea"/>
                <a:cs typeface="+mn-cs"/>
              </a:rPr>
              <a:t>			display(</a:t>
            </a:r>
            <a:r>
              <a:rPr kumimoji="0" lang="en-IN" sz="2600" b="0" i="1" u="none" strike="noStrike" kern="1200" cap="none" spc="0" normalizeH="0" baseline="0" noProof="0" dirty="0">
                <a:ln>
                  <a:noFill/>
                </a:ln>
                <a:solidFill>
                  <a:schemeClr val="tx1"/>
                </a:solidFill>
                <a:effectLst/>
                <a:uLnTx/>
                <a:uFillTx/>
                <a:latin typeface="+mn-lt"/>
                <a:ea typeface="+mn-ea"/>
                <a:cs typeface="+mn-cs"/>
              </a:rPr>
              <a:t>A + B).</a:t>
            </a:r>
          </a:p>
          <a:p>
            <a:pPr marL="274320" marR="0" lvl="0" indent="-274320" algn="l" defTabSz="914400" rtl="0" eaLnBrk="1" fontAlgn="auto" latinLnBrk="0" hangingPunct="1">
              <a:lnSpc>
                <a:spcPct val="100000"/>
              </a:lnSpc>
              <a:spcBef>
                <a:spcPts val="600"/>
              </a:spcBef>
              <a:spcAft>
                <a:spcPts val="0"/>
              </a:spcAft>
              <a:buClr>
                <a:schemeClr val="accent1"/>
              </a:buClr>
              <a:buSzPct val="76000"/>
              <a:buFont typeface="Wingdings 3"/>
              <a:buNone/>
              <a:tabLst/>
              <a:defRPr/>
            </a:pPr>
            <a:endParaRPr kumimoji="0" lang="en-US" sz="2600" b="0" i="1" u="none" strike="noStrike" kern="1200" cap="none" spc="0" normalizeH="0" baseline="0" noProof="0" dirty="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6000"/>
              <a:buFont typeface="Wingdings 3"/>
              <a:buNone/>
              <a:tabLst/>
              <a:defRPr/>
            </a:pPr>
            <a:r>
              <a:rPr kumimoji="0" lang="en-IN" sz="2600" b="1" i="1" u="none" strike="noStrike" kern="1200" cap="none" spc="0" normalizeH="0" baseline="0" noProof="0" dirty="0">
                <a:ln>
                  <a:noFill/>
                </a:ln>
                <a:solidFill>
                  <a:schemeClr val="tx1"/>
                </a:solidFill>
                <a:effectLst/>
                <a:uLnTx/>
                <a:uFillTx/>
                <a:latin typeface="+mn-lt"/>
                <a:ea typeface="+mn-ea"/>
                <a:cs typeface="+mn-cs"/>
              </a:rPr>
              <a:t>               TRANSACTION  T2</a:t>
            </a:r>
            <a:endParaRPr kumimoji="0" lang="en-IN"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Footer Placeholder 4">
            <a:extLst>
              <a:ext uri="{FF2B5EF4-FFF2-40B4-BE49-F238E27FC236}">
                <a16:creationId xmlns:a16="http://schemas.microsoft.com/office/drawing/2014/main" id="{09135D85-9A28-4235-A93D-AEC6B149A6BB}"/>
              </a:ext>
            </a:extLst>
          </p:cNvPr>
          <p:cNvSpPr txBox="1">
            <a:spLocks/>
          </p:cNvSpPr>
          <p:nvPr/>
        </p:nvSpPr>
        <p:spPr>
          <a:xfrm>
            <a:off x="0" y="105152"/>
            <a:ext cx="9144000" cy="330722"/>
          </a:xfrm>
          <a:prstGeom prst="rect">
            <a:avLst/>
          </a:prstGeom>
          <a:solidFill>
            <a:schemeClr val="accent2"/>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CONCURRENCY CONTROL</a:t>
            </a:r>
          </a:p>
        </p:txBody>
      </p:sp>
      <p:sp>
        <p:nvSpPr>
          <p:cNvPr id="8" name="TextBox 7">
            <a:extLst>
              <a:ext uri="{FF2B5EF4-FFF2-40B4-BE49-F238E27FC236}">
                <a16:creationId xmlns:a16="http://schemas.microsoft.com/office/drawing/2014/main" id="{3E13337B-B172-485E-A5D2-6C396E246102}"/>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endParaRPr lang="en-IN"/>
          </a:p>
        </p:txBody>
      </p:sp>
      <p:pic>
        <p:nvPicPr>
          <p:cNvPr id="2050" name="Picture 2"/>
          <p:cNvPicPr>
            <a:picLocks noChangeAspect="1" noChangeArrowheads="1"/>
          </p:cNvPicPr>
          <p:nvPr/>
        </p:nvPicPr>
        <p:blipFill>
          <a:blip r:embed="rId2"/>
          <a:srcRect/>
          <a:stretch>
            <a:fillRect/>
          </a:stretch>
        </p:blipFill>
        <p:spPr bwMode="auto">
          <a:xfrm>
            <a:off x="1479544" y="576492"/>
            <a:ext cx="6173334" cy="5580468"/>
          </a:xfrm>
          <a:prstGeom prst="rect">
            <a:avLst/>
          </a:prstGeom>
          <a:noFill/>
          <a:ln w="9525">
            <a:noFill/>
            <a:miter lim="800000"/>
            <a:headEnd/>
            <a:tailEnd/>
          </a:ln>
          <a:effectLst/>
        </p:spPr>
      </p:pic>
      <p:sp>
        <p:nvSpPr>
          <p:cNvPr id="4" name="Footer Placeholder 4">
            <a:extLst>
              <a:ext uri="{FF2B5EF4-FFF2-40B4-BE49-F238E27FC236}">
                <a16:creationId xmlns:a16="http://schemas.microsoft.com/office/drawing/2014/main" id="{2F5DBC15-1C62-494C-87E1-758A5429AA8D}"/>
              </a:ext>
            </a:extLst>
          </p:cNvPr>
          <p:cNvSpPr txBox="1">
            <a:spLocks/>
          </p:cNvSpPr>
          <p:nvPr/>
        </p:nvSpPr>
        <p:spPr>
          <a:xfrm>
            <a:off x="0" y="105152"/>
            <a:ext cx="9144000" cy="330722"/>
          </a:xfrm>
          <a:prstGeom prst="rect">
            <a:avLst/>
          </a:prstGeom>
          <a:solidFill>
            <a:schemeClr val="accent2"/>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CONCURRENCY CONTROL</a:t>
            </a:r>
          </a:p>
        </p:txBody>
      </p:sp>
      <p:sp>
        <p:nvSpPr>
          <p:cNvPr id="6" name="TextBox 5">
            <a:extLst>
              <a:ext uri="{FF2B5EF4-FFF2-40B4-BE49-F238E27FC236}">
                <a16:creationId xmlns:a16="http://schemas.microsoft.com/office/drawing/2014/main" id="{01B221EA-93B1-481E-95E3-006E04AB54A8}"/>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990600"/>
          </a:xfrm>
        </p:spPr>
        <p:txBody>
          <a:bodyPr/>
          <a:lstStyle/>
          <a:p>
            <a:r>
              <a:rPr lang="en-US" dirty="0"/>
              <a:t>Granting of Locks</a:t>
            </a:r>
            <a:endParaRPr lang="en-IN" dirty="0"/>
          </a:p>
        </p:txBody>
      </p:sp>
      <p:sp>
        <p:nvSpPr>
          <p:cNvPr id="3" name="Content Placeholder 2"/>
          <p:cNvSpPr>
            <a:spLocks noGrp="1"/>
          </p:cNvSpPr>
          <p:nvPr>
            <p:ph sz="quarter" idx="1"/>
          </p:nvPr>
        </p:nvSpPr>
        <p:spPr>
          <a:xfrm>
            <a:off x="304800" y="1143000"/>
            <a:ext cx="8686800" cy="5257800"/>
          </a:xfrm>
        </p:spPr>
        <p:txBody>
          <a:bodyPr>
            <a:normAutofit fontScale="92500" lnSpcReduction="10000"/>
          </a:bodyPr>
          <a:lstStyle/>
          <a:p>
            <a:r>
              <a:rPr lang="en-IN" dirty="0"/>
              <a:t>When a transaction requests a lock on a data item in a particular mode, and no other transaction has a lock on the same data item in a conflicting mode, the lock can be granted.</a:t>
            </a:r>
          </a:p>
          <a:p>
            <a:r>
              <a:rPr lang="en-US" dirty="0"/>
              <a:t>T2 – S(Q), T1 requests for X(Q), T1 must wait.</a:t>
            </a:r>
          </a:p>
          <a:p>
            <a:r>
              <a:rPr lang="en-US" dirty="0"/>
              <a:t>T3 requests for S(Q), it is granted since it is compatible.</a:t>
            </a:r>
          </a:p>
          <a:p>
            <a:r>
              <a:rPr lang="en-US" dirty="0"/>
              <a:t>T4 requests for S(Q), it is granted since it is compatible.</a:t>
            </a:r>
            <a:endParaRPr lang="en-IN" dirty="0"/>
          </a:p>
          <a:p>
            <a:r>
              <a:rPr lang="en-US" dirty="0"/>
              <a:t>T1 will get X(Q) only after all release their S(Q). (starvation).</a:t>
            </a:r>
          </a:p>
          <a:p>
            <a:r>
              <a:rPr lang="en-IN" dirty="0"/>
              <a:t>When a transaction </a:t>
            </a:r>
            <a:r>
              <a:rPr lang="en-IN" i="1" dirty="0"/>
              <a:t>Ti requests a lock on a data item Q in a particular </a:t>
            </a:r>
            <a:r>
              <a:rPr lang="en-IN" dirty="0"/>
              <a:t>mode </a:t>
            </a:r>
            <a:r>
              <a:rPr lang="en-IN" i="1" dirty="0"/>
              <a:t>M, the concurrency-control manager grants the lock provided that:</a:t>
            </a:r>
          </a:p>
          <a:p>
            <a:pPr>
              <a:buNone/>
            </a:pPr>
            <a:r>
              <a:rPr lang="en-IN" dirty="0"/>
              <a:t>1. There is no other transaction holding a lock on </a:t>
            </a:r>
            <a:r>
              <a:rPr lang="en-IN" i="1" dirty="0"/>
              <a:t>Q in a mode that conflicts </a:t>
            </a:r>
            <a:r>
              <a:rPr lang="en-IN" dirty="0"/>
              <a:t>with </a:t>
            </a:r>
            <a:r>
              <a:rPr lang="en-IN" i="1" dirty="0"/>
              <a:t>M.</a:t>
            </a:r>
          </a:p>
          <a:p>
            <a:pPr>
              <a:buNone/>
            </a:pPr>
            <a:r>
              <a:rPr lang="en-IN" dirty="0"/>
              <a:t>2. There is no other transaction that is waiting for a lock on </a:t>
            </a:r>
            <a:r>
              <a:rPr lang="en-IN" i="1" dirty="0"/>
              <a:t>Q and that made </a:t>
            </a:r>
            <a:r>
              <a:rPr lang="en-IN" dirty="0"/>
              <a:t>its lock request before </a:t>
            </a:r>
            <a:r>
              <a:rPr lang="en-IN" i="1" dirty="0"/>
              <a:t>Ti .</a:t>
            </a:r>
            <a:endParaRPr lang="en-US" dirty="0"/>
          </a:p>
          <a:p>
            <a:endParaRPr lang="en-IN" dirty="0"/>
          </a:p>
        </p:txBody>
      </p:sp>
      <p:sp>
        <p:nvSpPr>
          <p:cNvPr id="5" name="Footer Placeholder 4">
            <a:extLst>
              <a:ext uri="{FF2B5EF4-FFF2-40B4-BE49-F238E27FC236}">
                <a16:creationId xmlns:a16="http://schemas.microsoft.com/office/drawing/2014/main" id="{EF16F00E-FB10-4D3B-AE7D-A79FAF643D8E}"/>
              </a:ext>
            </a:extLst>
          </p:cNvPr>
          <p:cNvSpPr txBox="1">
            <a:spLocks/>
          </p:cNvSpPr>
          <p:nvPr/>
        </p:nvSpPr>
        <p:spPr>
          <a:xfrm>
            <a:off x="0" y="105152"/>
            <a:ext cx="9144000" cy="330722"/>
          </a:xfrm>
          <a:prstGeom prst="rect">
            <a:avLst/>
          </a:prstGeom>
          <a:solidFill>
            <a:schemeClr val="accent2"/>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CONCURRENCY CONTROL</a:t>
            </a:r>
          </a:p>
        </p:txBody>
      </p:sp>
      <p:sp>
        <p:nvSpPr>
          <p:cNvPr id="7" name="TextBox 6">
            <a:extLst>
              <a:ext uri="{FF2B5EF4-FFF2-40B4-BE49-F238E27FC236}">
                <a16:creationId xmlns:a16="http://schemas.microsoft.com/office/drawing/2014/main" id="{B7BA134D-CAFA-45EF-80D7-FF892B3E0E35}"/>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69E06-FDD5-4843-8EAF-2B50E1730F9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7C54A1E-343D-48B9-A133-BF13D542574B}"/>
              </a:ext>
            </a:extLst>
          </p:cNvPr>
          <p:cNvSpPr>
            <a:spLocks noGrp="1"/>
          </p:cNvSpPr>
          <p:nvPr>
            <p:ph sz="quarter" idx="1"/>
          </p:nvPr>
        </p:nvSpPr>
        <p:spPr/>
        <p:txBody>
          <a:bodyPr/>
          <a:lstStyle/>
          <a:p>
            <a:endParaRPr lang="en-US" dirty="0"/>
          </a:p>
        </p:txBody>
      </p:sp>
      <p:graphicFrame>
        <p:nvGraphicFramePr>
          <p:cNvPr id="4" name="Content Placeholder 3">
            <a:extLst>
              <a:ext uri="{FF2B5EF4-FFF2-40B4-BE49-F238E27FC236}">
                <a16:creationId xmlns:a16="http://schemas.microsoft.com/office/drawing/2014/main" id="{DC4A7692-4E11-4F9C-9E2A-60C1A261F4B8}"/>
              </a:ext>
            </a:extLst>
          </p:cNvPr>
          <p:cNvGraphicFramePr>
            <a:graphicFrameLocks/>
          </p:cNvGraphicFramePr>
          <p:nvPr>
            <p:extLst>
              <p:ext uri="{D42A27DB-BD31-4B8C-83A1-F6EECF244321}">
                <p14:modId xmlns:p14="http://schemas.microsoft.com/office/powerpoint/2010/main" val="2033862790"/>
              </p:ext>
            </p:extLst>
          </p:nvPr>
        </p:nvGraphicFramePr>
        <p:xfrm>
          <a:off x="1066800" y="0"/>
          <a:ext cx="6288156" cy="6781800"/>
        </p:xfrm>
        <a:graphic>
          <a:graphicData uri="http://schemas.openxmlformats.org/drawingml/2006/table">
            <a:tbl>
              <a:tblPr>
                <a:tableStyleId>{5C22544A-7EE6-4342-B048-85BDC9FD1C3A}</a:tableStyleId>
              </a:tblPr>
              <a:tblGrid>
                <a:gridCol w="1905000">
                  <a:extLst>
                    <a:ext uri="{9D8B030D-6E8A-4147-A177-3AD203B41FA5}">
                      <a16:colId xmlns:a16="http://schemas.microsoft.com/office/drawing/2014/main" val="2155935000"/>
                    </a:ext>
                  </a:extLst>
                </a:gridCol>
                <a:gridCol w="1145224">
                  <a:extLst>
                    <a:ext uri="{9D8B030D-6E8A-4147-A177-3AD203B41FA5}">
                      <a16:colId xmlns:a16="http://schemas.microsoft.com/office/drawing/2014/main" val="512414433"/>
                    </a:ext>
                  </a:extLst>
                </a:gridCol>
                <a:gridCol w="3237932">
                  <a:extLst>
                    <a:ext uri="{9D8B030D-6E8A-4147-A177-3AD203B41FA5}">
                      <a16:colId xmlns:a16="http://schemas.microsoft.com/office/drawing/2014/main" val="1687408524"/>
                    </a:ext>
                  </a:extLst>
                </a:gridCol>
              </a:tblGrid>
              <a:tr h="0">
                <a:tc>
                  <a:txBody>
                    <a:bodyPr/>
                    <a:lstStyle/>
                    <a:p>
                      <a:pPr algn="ctr" fontAlgn="b"/>
                      <a:r>
                        <a:rPr lang="en-US" sz="1600" u="none" strike="noStrike" dirty="0">
                          <a:effectLst/>
                        </a:rPr>
                        <a:t>T1</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600" u="none" strike="noStrike">
                          <a:effectLst/>
                        </a:rPr>
                        <a:t>T2</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600" u="none" strike="noStrike">
                          <a:effectLst/>
                        </a:rPr>
                        <a:t>Concurrency control manager</a:t>
                      </a:r>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49142738"/>
                  </a:ext>
                </a:extLst>
              </a:tr>
              <a:tr h="248920">
                <a:tc>
                  <a:txBody>
                    <a:bodyPr/>
                    <a:lstStyle/>
                    <a:p>
                      <a:pPr algn="ctr" fontAlgn="b"/>
                      <a:r>
                        <a:rPr lang="en-US" sz="1600" u="none" strike="noStrike" dirty="0">
                          <a:effectLst/>
                        </a:rPr>
                        <a:t>lock-X(B)</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877271165"/>
                  </a:ext>
                </a:extLst>
              </a:tr>
              <a:tr h="248920">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600" u="none" strike="noStrike">
                          <a:effectLst/>
                        </a:rPr>
                        <a:t>grant - X(B,T1)</a:t>
                      </a:r>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081717558"/>
                  </a:ext>
                </a:extLst>
              </a:tr>
              <a:tr h="248920">
                <a:tc>
                  <a:txBody>
                    <a:bodyPr/>
                    <a:lstStyle/>
                    <a:p>
                      <a:pPr algn="ctr" fontAlgn="b"/>
                      <a:r>
                        <a:rPr lang="en-US" sz="1600" u="none" strike="noStrike" dirty="0">
                          <a:effectLst/>
                        </a:rPr>
                        <a:t>read(B)</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200272911"/>
                  </a:ext>
                </a:extLst>
              </a:tr>
              <a:tr h="248920">
                <a:tc>
                  <a:txBody>
                    <a:bodyPr/>
                    <a:lstStyle/>
                    <a:p>
                      <a:pPr algn="ctr" fontAlgn="b"/>
                      <a:r>
                        <a:rPr lang="en-US" sz="1600" u="none" strike="noStrike" dirty="0">
                          <a:effectLst/>
                        </a:rPr>
                        <a:t>B:=B-50</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218780561"/>
                  </a:ext>
                </a:extLst>
              </a:tr>
              <a:tr h="248920">
                <a:tc>
                  <a:txBody>
                    <a:bodyPr/>
                    <a:lstStyle/>
                    <a:p>
                      <a:pPr algn="ctr" fontAlgn="b"/>
                      <a:r>
                        <a:rPr lang="en-US" sz="1600" u="none" strike="noStrike">
                          <a:effectLst/>
                        </a:rPr>
                        <a:t>write(B)</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82135083"/>
                  </a:ext>
                </a:extLst>
              </a:tr>
              <a:tr h="248920">
                <a:tc>
                  <a:txBody>
                    <a:bodyPr/>
                    <a:lstStyle/>
                    <a:p>
                      <a:pPr algn="ctr" fontAlgn="b"/>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600" u="none" strike="noStrike">
                          <a:effectLst/>
                        </a:rPr>
                        <a:t>lock-S(A)</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30658270"/>
                  </a:ext>
                </a:extLst>
              </a:tr>
              <a:tr h="248920">
                <a:tc>
                  <a:txBody>
                    <a:bodyPr/>
                    <a:lstStyle/>
                    <a:p>
                      <a:pPr algn="ctr" fontAlgn="b"/>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600" u="none" strike="noStrike" dirty="0">
                          <a:effectLst/>
                        </a:rPr>
                        <a:t>grant - S(A,T2)</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660797498"/>
                  </a:ext>
                </a:extLst>
              </a:tr>
              <a:tr h="248920">
                <a:tc>
                  <a:txBody>
                    <a:bodyPr/>
                    <a:lstStyle/>
                    <a:p>
                      <a:pPr algn="ctr" fontAlgn="b"/>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600" u="none" strike="noStrike">
                          <a:effectLst/>
                        </a:rPr>
                        <a:t>read(A)</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674622700"/>
                  </a:ext>
                </a:extLst>
              </a:tr>
              <a:tr h="248920">
                <a:tc>
                  <a:txBody>
                    <a:bodyPr/>
                    <a:lstStyle/>
                    <a:p>
                      <a:pPr algn="ctr" fontAlgn="b"/>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n-US" sz="1600" u="none" strike="noStrike">
                          <a:effectLst/>
                        </a:rPr>
                        <a:t>lock-S(B)</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219596338"/>
                  </a:ext>
                </a:extLst>
              </a:tr>
              <a:tr h="248920">
                <a:tc>
                  <a:txBody>
                    <a:bodyPr/>
                    <a:lstStyle/>
                    <a:p>
                      <a:pPr algn="ctr" fontAlgn="b"/>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600" u="none" strike="noStrike" dirty="0">
                          <a:effectLst/>
                        </a:rPr>
                        <a:t>not granted</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728994701"/>
                  </a:ext>
                </a:extLst>
              </a:tr>
              <a:tr h="248920">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u="none" strike="noStrike" dirty="0">
                          <a:effectLst/>
                        </a:rPr>
                        <a:t>lock-X(A)</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818574213"/>
                  </a:ext>
                </a:extLst>
              </a:tr>
              <a:tr h="248920">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u="none" strike="noStrike" dirty="0">
                          <a:effectLst/>
                        </a:rPr>
                        <a:t>not granted</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001752942"/>
                  </a:ext>
                </a:extLst>
              </a:tr>
              <a:tr h="248920">
                <a:tc grid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b="1" i="0" u="none" strike="noStrike" dirty="0">
                          <a:solidFill>
                            <a:srgbClr val="FF0000"/>
                          </a:solidFill>
                          <a:effectLst/>
                          <a:latin typeface="Calibri" panose="020F0502020204030204" pitchFamily="34" charset="0"/>
                        </a:rPr>
                        <a:t>DEADLOCK</a:t>
                      </a:r>
                    </a:p>
                  </a:txBody>
                  <a:tcPr marL="7620" marR="7620" marT="7620" marB="0" anchor="b"/>
                </a:tc>
                <a:tc hMerge="1">
                  <a:txBody>
                    <a:bodyPr/>
                    <a:lstStyle/>
                    <a:p>
                      <a:endParaRPr lang="en-US"/>
                    </a:p>
                  </a:txBody>
                  <a:tcPr/>
                </a:tc>
                <a:tc hMerge="1">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539813276"/>
                  </a:ext>
                </a:extLst>
              </a:tr>
              <a:tr h="248920">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u="none" strike="noStrike" dirty="0">
                          <a:effectLst/>
                        </a:rPr>
                        <a:t>ROLLBACK </a:t>
                      </a:r>
                    </a:p>
                    <a:p>
                      <a:pPr marL="0" marR="0" lvl="0" indent="0" algn="ctr" defTabSz="914400" rtl="0" eaLnBrk="1" fontAlgn="b" latinLnBrk="0" hangingPunct="1">
                        <a:lnSpc>
                          <a:spcPct val="100000"/>
                        </a:lnSpc>
                        <a:spcBef>
                          <a:spcPts val="0"/>
                        </a:spcBef>
                        <a:spcAft>
                          <a:spcPts val="0"/>
                        </a:spcAft>
                        <a:buClrTx/>
                        <a:buSzTx/>
                        <a:buFontTx/>
                        <a:buNone/>
                        <a:tabLst/>
                        <a:defRPr/>
                      </a:pPr>
                      <a:r>
                        <a:rPr lang="en-US" sz="1600" u="none" strike="noStrike" dirty="0">
                          <a:effectLst/>
                        </a:rPr>
                        <a:t>unlock(B)</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500700873"/>
                  </a:ext>
                </a:extLst>
              </a:tr>
              <a:tr h="248920">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u="none" strike="noStrike" dirty="0">
                          <a:effectLst/>
                        </a:rPr>
                        <a:t>grant - S(B,T2)</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253962478"/>
                  </a:ext>
                </a:extLst>
              </a:tr>
              <a:tr h="248920">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u="none" strike="noStrike">
                          <a:effectLst/>
                        </a:rPr>
                        <a:t>read(B)</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761912700"/>
                  </a:ext>
                </a:extLst>
              </a:tr>
              <a:tr h="248920">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n-US" sz="1600" u="none" strike="noStrike" dirty="0">
                          <a:effectLst/>
                        </a:rPr>
                        <a:t>display(A+B)</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485257887"/>
                  </a:ext>
                </a:extLst>
              </a:tr>
              <a:tr h="248920">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u="none" strike="noStrike">
                          <a:effectLst/>
                        </a:rPr>
                        <a:t>unlock(A)</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945470552"/>
                  </a:ext>
                </a:extLst>
              </a:tr>
              <a:tr h="248920">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u="none" strike="noStrike" dirty="0">
                          <a:effectLst/>
                        </a:rPr>
                        <a:t>lock-X(A)</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109933477"/>
                  </a:ext>
                </a:extLst>
              </a:tr>
              <a:tr h="248920">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u="none" strike="noStrike" dirty="0">
                          <a:effectLst/>
                        </a:rPr>
                        <a:t>grant - X(A,T1)</a:t>
                      </a:r>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980378504"/>
                  </a:ext>
                </a:extLst>
              </a:tr>
              <a:tr h="248920">
                <a:tc>
                  <a:txBody>
                    <a:bodyPr/>
                    <a:lstStyle/>
                    <a:p>
                      <a:pPr algn="ctr" fontAlgn="b"/>
                      <a:r>
                        <a:rPr lang="en-US" sz="1600" u="none" strike="noStrike" dirty="0">
                          <a:effectLst/>
                        </a:rPr>
                        <a:t>read(A)</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188645375"/>
                  </a:ext>
                </a:extLst>
              </a:tr>
              <a:tr h="248920">
                <a:tc>
                  <a:txBody>
                    <a:bodyPr/>
                    <a:lstStyle/>
                    <a:p>
                      <a:pPr algn="ctr" fontAlgn="b"/>
                      <a:r>
                        <a:rPr lang="en-US" sz="1600" u="none" strike="noStrike" dirty="0">
                          <a:effectLst/>
                        </a:rPr>
                        <a:t>A:=A-50</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451206410"/>
                  </a:ext>
                </a:extLst>
              </a:tr>
              <a:tr h="248920">
                <a:tc>
                  <a:txBody>
                    <a:bodyPr/>
                    <a:lstStyle/>
                    <a:p>
                      <a:pPr algn="ctr" fontAlgn="b"/>
                      <a:r>
                        <a:rPr lang="en-US" sz="1600" u="none" strike="noStrike" dirty="0">
                          <a:effectLst/>
                        </a:rPr>
                        <a:t>write(A)</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53134881"/>
                  </a:ext>
                </a:extLst>
              </a:tr>
              <a:tr h="248920">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u="none" strike="noStrike" dirty="0">
                          <a:effectLst/>
                        </a:rPr>
                        <a:t>unlock(A)</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485534570"/>
                  </a:ext>
                </a:extLst>
              </a:tr>
              <a:tr h="248920">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600" u="none" strike="noStrike" dirty="0">
                          <a:effectLst/>
                        </a:rPr>
                        <a:t>unlock(B)</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endParaRPr lang="en-US"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210655774"/>
                  </a:ext>
                </a:extLst>
              </a:tr>
            </a:tbl>
          </a:graphicData>
        </a:graphic>
      </p:graphicFrame>
    </p:spTree>
    <p:extLst>
      <p:ext uri="{BB962C8B-B14F-4D97-AF65-F5344CB8AC3E}">
        <p14:creationId xmlns:p14="http://schemas.microsoft.com/office/powerpoint/2010/main" val="2236321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90600"/>
          </a:xfrm>
        </p:spPr>
        <p:txBody>
          <a:bodyPr/>
          <a:lstStyle/>
          <a:p>
            <a:r>
              <a:rPr lang="en-US" dirty="0"/>
              <a:t>Deadlock</a:t>
            </a:r>
            <a:endParaRPr lang="en-IN" dirty="0"/>
          </a:p>
        </p:txBody>
      </p:sp>
      <p:sp>
        <p:nvSpPr>
          <p:cNvPr id="3" name="Content Placeholder 2"/>
          <p:cNvSpPr>
            <a:spLocks noGrp="1"/>
          </p:cNvSpPr>
          <p:nvPr>
            <p:ph sz="quarter" idx="1"/>
          </p:nvPr>
        </p:nvSpPr>
        <p:spPr>
          <a:xfrm>
            <a:off x="0" y="1066800"/>
            <a:ext cx="8382000" cy="5638800"/>
          </a:xfrm>
        </p:spPr>
        <p:txBody>
          <a:bodyPr>
            <a:normAutofit/>
          </a:bodyPr>
          <a:lstStyle/>
          <a:p>
            <a:r>
              <a:rPr lang="en-IN" dirty="0"/>
              <a:t>If we do not use locking, or if we unlock </a:t>
            </a:r>
          </a:p>
          <a:p>
            <a:pPr>
              <a:buNone/>
            </a:pPr>
            <a:r>
              <a:rPr lang="en-IN" dirty="0"/>
              <a:t>   data items too soon after reading or writing</a:t>
            </a:r>
          </a:p>
          <a:p>
            <a:pPr>
              <a:buNone/>
            </a:pPr>
            <a:r>
              <a:rPr lang="en-IN" dirty="0"/>
              <a:t>   them, we may get inconsistent states.</a:t>
            </a:r>
          </a:p>
          <a:p>
            <a:r>
              <a:rPr lang="en-IN" dirty="0"/>
              <a:t>On the other hand, if we do not </a:t>
            </a:r>
          </a:p>
          <a:p>
            <a:pPr>
              <a:buNone/>
            </a:pPr>
            <a:r>
              <a:rPr lang="en-IN" dirty="0"/>
              <a:t>   unlock a data item before requesting a lock on another data item, deadlocks may occur.</a:t>
            </a:r>
          </a:p>
          <a:p>
            <a:r>
              <a:rPr lang="en-IN" dirty="0"/>
              <a:t>When deadlock occurs, the system must roll back one of the two transactions.</a:t>
            </a:r>
          </a:p>
          <a:p>
            <a:r>
              <a:rPr lang="en-IN" dirty="0"/>
              <a:t>Once a transaction has been rolled back, the data items that were locked by that transaction are unlocked.</a:t>
            </a:r>
          </a:p>
          <a:p>
            <a:r>
              <a:rPr lang="en-IN" b="1" dirty="0"/>
              <a:t>Locking protocol, </a:t>
            </a:r>
            <a:r>
              <a:rPr lang="en-IN" dirty="0"/>
              <a:t>indicating when a transaction may lock and unlock each of the data items is a solution.</a:t>
            </a:r>
          </a:p>
        </p:txBody>
      </p:sp>
      <p:pic>
        <p:nvPicPr>
          <p:cNvPr id="3075" name="Picture 3"/>
          <p:cNvPicPr>
            <a:picLocks noChangeAspect="1" noChangeArrowheads="1"/>
          </p:cNvPicPr>
          <p:nvPr/>
        </p:nvPicPr>
        <p:blipFill>
          <a:blip r:embed="rId3"/>
          <a:srcRect/>
          <a:stretch>
            <a:fillRect/>
          </a:stretch>
        </p:blipFill>
        <p:spPr bwMode="auto">
          <a:xfrm>
            <a:off x="6324600" y="447261"/>
            <a:ext cx="2743200" cy="2644524"/>
          </a:xfrm>
          <a:prstGeom prst="rect">
            <a:avLst/>
          </a:prstGeom>
          <a:noFill/>
          <a:ln w="9525">
            <a:noFill/>
            <a:miter lim="800000"/>
            <a:headEnd/>
            <a:tailEnd/>
          </a:ln>
          <a:effectLst/>
        </p:spPr>
      </p:pic>
      <p:sp>
        <p:nvSpPr>
          <p:cNvPr id="4" name="Footer Placeholder 4">
            <a:extLst>
              <a:ext uri="{FF2B5EF4-FFF2-40B4-BE49-F238E27FC236}">
                <a16:creationId xmlns:a16="http://schemas.microsoft.com/office/drawing/2014/main" id="{E37F59BE-E2E7-4CF5-A6F2-3399DF0D4160}"/>
              </a:ext>
            </a:extLst>
          </p:cNvPr>
          <p:cNvSpPr txBox="1">
            <a:spLocks/>
          </p:cNvSpPr>
          <p:nvPr/>
        </p:nvSpPr>
        <p:spPr>
          <a:xfrm>
            <a:off x="0" y="105152"/>
            <a:ext cx="9144000" cy="330722"/>
          </a:xfrm>
          <a:prstGeom prst="rect">
            <a:avLst/>
          </a:prstGeom>
          <a:solidFill>
            <a:schemeClr val="accent2"/>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CONCURRENCY CONTROL</a:t>
            </a:r>
          </a:p>
        </p:txBody>
      </p:sp>
      <p:sp>
        <p:nvSpPr>
          <p:cNvPr id="6" name="TextBox 5">
            <a:extLst>
              <a:ext uri="{FF2B5EF4-FFF2-40B4-BE49-F238E27FC236}">
                <a16:creationId xmlns:a16="http://schemas.microsoft.com/office/drawing/2014/main" id="{D70796CC-A48E-4180-B7C1-09E870A35145}"/>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Two-Phase Locking Protocol</a:t>
            </a:r>
          </a:p>
        </p:txBody>
      </p:sp>
      <p:sp>
        <p:nvSpPr>
          <p:cNvPr id="3" name="Content Placeholder 2"/>
          <p:cNvSpPr>
            <a:spLocks noGrp="1"/>
          </p:cNvSpPr>
          <p:nvPr>
            <p:ph sz="quarter" idx="1"/>
          </p:nvPr>
        </p:nvSpPr>
        <p:spPr>
          <a:xfrm>
            <a:off x="152400" y="1219200"/>
            <a:ext cx="8991600" cy="4937760"/>
          </a:xfrm>
        </p:spPr>
        <p:txBody>
          <a:bodyPr/>
          <a:lstStyle/>
          <a:p>
            <a:r>
              <a:rPr lang="en-IN" dirty="0"/>
              <a:t>ensures </a:t>
            </a:r>
            <a:r>
              <a:rPr lang="en-IN" dirty="0" err="1"/>
              <a:t>serializability</a:t>
            </a:r>
            <a:r>
              <a:rPr lang="en-IN" dirty="0"/>
              <a:t>; does not avoid deadlock</a:t>
            </a:r>
          </a:p>
          <a:p>
            <a:r>
              <a:rPr lang="en-IN" dirty="0"/>
              <a:t>Each transaction issue lock and unlock requests in two phases:</a:t>
            </a:r>
          </a:p>
          <a:p>
            <a:r>
              <a:rPr lang="en-IN" b="1" dirty="0"/>
              <a:t>Growing phase. A transaction may obtain locks, but may not release any </a:t>
            </a:r>
            <a:r>
              <a:rPr lang="en-IN" dirty="0"/>
              <a:t>lock.</a:t>
            </a:r>
          </a:p>
          <a:p>
            <a:r>
              <a:rPr lang="en-IN" b="1" dirty="0"/>
              <a:t>Shrinking phase. A transaction may release locks, but may not obtain any </a:t>
            </a:r>
            <a:r>
              <a:rPr lang="en-IN" dirty="0"/>
              <a:t>new locks.</a:t>
            </a:r>
          </a:p>
          <a:p>
            <a:r>
              <a:rPr lang="en-IN" dirty="0"/>
              <a:t>Initially, a transaction is in the growing phase. The transaction acquires locks as needed. </a:t>
            </a:r>
          </a:p>
          <a:p>
            <a:r>
              <a:rPr lang="en-IN" dirty="0"/>
              <a:t>Once the transaction releases a lock, it enters the shrinking phase, and it can issue no more lock requests.</a:t>
            </a:r>
          </a:p>
        </p:txBody>
      </p:sp>
      <p:sp>
        <p:nvSpPr>
          <p:cNvPr id="5" name="Footer Placeholder 4">
            <a:extLst>
              <a:ext uri="{FF2B5EF4-FFF2-40B4-BE49-F238E27FC236}">
                <a16:creationId xmlns:a16="http://schemas.microsoft.com/office/drawing/2014/main" id="{4B049FD6-174F-4C37-8C56-B2D10454D438}"/>
              </a:ext>
            </a:extLst>
          </p:cNvPr>
          <p:cNvSpPr txBox="1">
            <a:spLocks/>
          </p:cNvSpPr>
          <p:nvPr/>
        </p:nvSpPr>
        <p:spPr>
          <a:xfrm>
            <a:off x="0" y="105152"/>
            <a:ext cx="9144000" cy="330722"/>
          </a:xfrm>
          <a:prstGeom prst="rect">
            <a:avLst/>
          </a:prstGeom>
          <a:solidFill>
            <a:schemeClr val="accent2"/>
          </a:solidFill>
        </p:spPr>
        <p:txBody>
          <a:bodyPr vert="horz" lIns="91440" tIns="45720" rIns="91440" bIns="45720" rtlCol="0" anchor="ctr"/>
          <a:lstStyle>
            <a:defPPr>
              <a:defRPr lang="en-US"/>
            </a:defPPr>
            <a:lvl1pPr marL="0" algn="l" defTabSz="457200" rtl="0" eaLnBrk="1" latinLnBrk="0" hangingPunct="1">
              <a:defRPr sz="1200" kern="1200" baseline="0">
                <a:solidFill>
                  <a:schemeClr val="tx2"/>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600" b="1" dirty="0">
                <a:solidFill>
                  <a:schemeClr val="tx1"/>
                </a:solidFill>
                <a:latin typeface="Garamond" panose="02020404030301010803" pitchFamily="18" charset="0"/>
                <a:cs typeface="Cavolini" panose="020B0502040204020203" pitchFamily="66" charset="0"/>
              </a:rPr>
              <a:t>CONCURRENCY CONTROL</a:t>
            </a:r>
          </a:p>
        </p:txBody>
      </p:sp>
      <p:sp>
        <p:nvSpPr>
          <p:cNvPr id="7" name="TextBox 6">
            <a:extLst>
              <a:ext uri="{FF2B5EF4-FFF2-40B4-BE49-F238E27FC236}">
                <a16:creationId xmlns:a16="http://schemas.microsoft.com/office/drawing/2014/main" id="{DF339974-CF31-402B-A7CE-B0967FD0053A}"/>
              </a:ext>
            </a:extLst>
          </p:cNvPr>
          <p:cNvSpPr txBox="1"/>
          <p:nvPr/>
        </p:nvSpPr>
        <p:spPr>
          <a:xfrm>
            <a:off x="1676400" y="6396335"/>
            <a:ext cx="5779623" cy="461665"/>
          </a:xfrm>
          <a:prstGeom prst="rect">
            <a:avLst/>
          </a:prstGeom>
          <a:noFill/>
        </p:spPr>
        <p:txBody>
          <a:bodyPr wrap="square">
            <a:spAutoFit/>
          </a:bodyPr>
          <a:lstStyle/>
          <a:p>
            <a:pPr algn="ctr"/>
            <a:r>
              <a:rPr lang="en-US" sz="1200" b="1" dirty="0">
                <a:latin typeface="Garamond" panose="02020404030301010803" pitchFamily="18" charset="0"/>
                <a:cs typeface="Cavolini" panose="020B0502040204020203" pitchFamily="66" charset="0"/>
              </a:rPr>
              <a:t>Sudha </a:t>
            </a:r>
            <a:r>
              <a:rPr lang="en-US" sz="1200" b="1" dirty="0" err="1">
                <a:latin typeface="Garamond" panose="02020404030301010803" pitchFamily="18" charset="0"/>
                <a:cs typeface="Cavolini" panose="020B0502040204020203" pitchFamily="66" charset="0"/>
              </a:rPr>
              <a:t>Bhagavatheeswaran</a:t>
            </a:r>
            <a:r>
              <a:rPr lang="en-US" sz="1200" b="1" dirty="0">
                <a:latin typeface="Garamond" panose="02020404030301010803" pitchFamily="18" charset="0"/>
                <a:cs typeface="Cavolini" panose="020B0502040204020203" pitchFamily="66" charset="0"/>
              </a:rPr>
              <a:t>, Department of Information Technology,</a:t>
            </a:r>
          </a:p>
          <a:p>
            <a:pPr algn="ctr"/>
            <a:r>
              <a:rPr lang="en-US" sz="1200" b="1" dirty="0">
                <a:latin typeface="Garamond" panose="02020404030301010803" pitchFamily="18" charset="0"/>
                <a:cs typeface="Cavolini" panose="020B0502040204020203" pitchFamily="66" charset="0"/>
              </a:rPr>
              <a:t>SIES College of Arts, Science &amp; Commerce (Autonomous)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4406</TotalTime>
  <Words>1871</Words>
  <Application>Microsoft Office PowerPoint</Application>
  <PresentationFormat>On-screen Show (4:3)</PresentationFormat>
  <Paragraphs>222</Paragraphs>
  <Slides>20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Bookman Old Style</vt:lpstr>
      <vt:lpstr>Calibri</vt:lpstr>
      <vt:lpstr>Cavolini</vt:lpstr>
      <vt:lpstr>Garamond</vt:lpstr>
      <vt:lpstr>Gill Sans MT</vt:lpstr>
      <vt:lpstr>Wingdings</vt:lpstr>
      <vt:lpstr>Wingdings 3</vt:lpstr>
      <vt:lpstr>Origin</vt:lpstr>
      <vt:lpstr>Concurrency Control</vt:lpstr>
      <vt:lpstr>Lock Based Protocols</vt:lpstr>
      <vt:lpstr>Lock Based Protocols</vt:lpstr>
      <vt:lpstr>Lock Based Protocols</vt:lpstr>
      <vt:lpstr>PowerPoint Presentation</vt:lpstr>
      <vt:lpstr>Granting of Locks</vt:lpstr>
      <vt:lpstr>PowerPoint Presentation</vt:lpstr>
      <vt:lpstr>Deadlock</vt:lpstr>
      <vt:lpstr>Two-Phase Locking Protocol</vt:lpstr>
      <vt:lpstr>Two-Phase Locking Protocol</vt:lpstr>
      <vt:lpstr>Two-Phase Locking Protocol</vt:lpstr>
      <vt:lpstr>Two-Phase Locking Protocol</vt:lpstr>
      <vt:lpstr>Two-Phase Locking Protocol</vt:lpstr>
      <vt:lpstr>PowerPoint Presentation</vt:lpstr>
      <vt:lpstr>Deadlock Handling</vt:lpstr>
      <vt:lpstr>Deadlock Prevention</vt:lpstr>
      <vt:lpstr>Deadlock detection and recovery</vt:lpstr>
      <vt:lpstr>Deadlock detection</vt:lpstr>
      <vt:lpstr>Deadlock detection</vt:lpstr>
      <vt:lpstr>Deadlock Recovery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Transactions</dc:title>
  <dc:creator>sies</dc:creator>
  <cp:lastModifiedBy>acer</cp:lastModifiedBy>
  <cp:revision>140</cp:revision>
  <dcterms:created xsi:type="dcterms:W3CDTF">2017-07-25T09:58:14Z</dcterms:created>
  <dcterms:modified xsi:type="dcterms:W3CDTF">2022-09-25T17:43:22Z</dcterms:modified>
</cp:coreProperties>
</file>